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96" r:id="rId4"/>
    <p:sldId id="297" r:id="rId5"/>
    <p:sldId id="298" r:id="rId6"/>
    <p:sldId id="304" r:id="rId7"/>
    <p:sldId id="299" r:id="rId8"/>
    <p:sldId id="300" r:id="rId9"/>
    <p:sldId id="301" r:id="rId10"/>
    <p:sldId id="302" r:id="rId11"/>
    <p:sldId id="303" r:id="rId12"/>
    <p:sldId id="305" r:id="rId13"/>
    <p:sldId id="306" r:id="rId14"/>
    <p:sldId id="307" r:id="rId15"/>
    <p:sldId id="308" r:id="rId16"/>
    <p:sldId id="309" r:id="rId17"/>
    <p:sldId id="310" r:id="rId18"/>
    <p:sldId id="312" r:id="rId19"/>
    <p:sldId id="314" r:id="rId20"/>
    <p:sldId id="320" r:id="rId21"/>
    <p:sldId id="324" r:id="rId22"/>
    <p:sldId id="325" r:id="rId23"/>
    <p:sldId id="313" r:id="rId24"/>
    <p:sldId id="326" r:id="rId25"/>
    <p:sldId id="319" r:id="rId26"/>
    <p:sldId id="318" r:id="rId27"/>
    <p:sldId id="321" r:id="rId28"/>
    <p:sldId id="322" r:id="rId29"/>
    <p:sldId id="315" r:id="rId30"/>
    <p:sldId id="329" r:id="rId31"/>
    <p:sldId id="323" r:id="rId32"/>
    <p:sldId id="327" r:id="rId33"/>
    <p:sldId id="317" r:id="rId34"/>
    <p:sldId id="328" r:id="rId35"/>
    <p:sldId id="264" r:id="rId3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A52"/>
    <a:srgbClr val="41B4B2"/>
    <a:srgbClr val="DD3800"/>
    <a:srgbClr val="34918F"/>
    <a:srgbClr val="FD4513"/>
    <a:srgbClr val="ECFAFA"/>
    <a:srgbClr val="BBE7E6"/>
    <a:srgbClr val="FFFFFF"/>
    <a:srgbClr val="41B44E"/>
    <a:srgbClr val="202A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Φωτεινό στυλ 1 - Έμφαση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50" autoAdjust="0"/>
    <p:restoredTop sz="94660"/>
  </p:normalViewPr>
  <p:slideViewPr>
    <p:cSldViewPr snapToGrid="0">
      <p:cViewPr varScale="1">
        <p:scale>
          <a:sx n="112" d="100"/>
          <a:sy n="112" d="100"/>
        </p:scale>
        <p:origin x="3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1FE571-988C-4420-9B14-E2CF77001EC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C1D3FD7-19D3-4AAF-AA17-BE24937D98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4CCEF1FF-730E-4FC3-BCCD-75A0B0C9F1ED}"/>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5" name="Θέση υποσέλιδου 4">
            <a:extLst>
              <a:ext uri="{FF2B5EF4-FFF2-40B4-BE49-F238E27FC236}">
                <a16:creationId xmlns:a16="http://schemas.microsoft.com/office/drawing/2014/main" id="{2BF80C55-0A14-4116-AFCF-77BA719835B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5F50A0-F260-4741-97C9-45AF512945DF}"/>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98492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3D0B6F-216E-4D20-B740-D50FA448A06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D47B527-73D0-4F16-AF33-4E54C05B15E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D833949-C8A1-4147-B7C8-B37B3F2E2C54}"/>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5" name="Θέση υποσέλιδου 4">
            <a:extLst>
              <a:ext uri="{FF2B5EF4-FFF2-40B4-BE49-F238E27FC236}">
                <a16:creationId xmlns:a16="http://schemas.microsoft.com/office/drawing/2014/main" id="{270252C3-F2CF-413A-80D4-672B7CCCD5B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5053F56-FEB5-45E5-8549-193DDB7040B8}"/>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1901748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87FB1EE-1C8A-44D9-8AC1-168EF3C99A2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45B5A57-2F89-4C2E-8CCB-BF090AF2F5B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83F8509-3D23-4BF0-9F3B-0E222262F3C0}"/>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5" name="Θέση υποσέλιδου 4">
            <a:extLst>
              <a:ext uri="{FF2B5EF4-FFF2-40B4-BE49-F238E27FC236}">
                <a16:creationId xmlns:a16="http://schemas.microsoft.com/office/drawing/2014/main" id="{08451A87-EA59-498A-85EE-2B6CF44764D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4C614FC-AA45-4A35-A2A9-84654F0EACC2}"/>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93470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1B7CDD-F7B4-483A-846B-149AAA30F50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D184308-081D-4592-B379-ED43D3AFCFC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29F5E99-FB17-4BC9-A2CF-61E538AB7745}"/>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5" name="Θέση υποσέλιδου 4">
            <a:extLst>
              <a:ext uri="{FF2B5EF4-FFF2-40B4-BE49-F238E27FC236}">
                <a16:creationId xmlns:a16="http://schemas.microsoft.com/office/drawing/2014/main" id="{DE9DBAEE-2091-45E0-BC79-7915B406E62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A4B15BC-48DA-4A14-98DD-D29F01821EF3}"/>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393485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1A27C5-1EAE-4760-BCB1-822B86E6324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FA6B59F-9625-4F10-BECA-398B94ED1B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28A38B7-8A34-42EA-A322-0CAD68FBF228}"/>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5" name="Θέση υποσέλιδου 4">
            <a:extLst>
              <a:ext uri="{FF2B5EF4-FFF2-40B4-BE49-F238E27FC236}">
                <a16:creationId xmlns:a16="http://schemas.microsoft.com/office/drawing/2014/main" id="{14923404-BF3B-40DF-8556-0E1EC5D3BA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934AD2-999B-4DB5-85B1-7BB99A135B4A}"/>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362972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23C179-C19E-4DAC-8AFB-F15F84881BC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809FFB3-11EE-4D29-854D-B5A53F4BC32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B443D0A-7F26-45DF-95E0-4D37641B47E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2BF95E7-46D3-4A9F-BD61-1E35960DE127}"/>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6" name="Θέση υποσέλιδου 5">
            <a:extLst>
              <a:ext uri="{FF2B5EF4-FFF2-40B4-BE49-F238E27FC236}">
                <a16:creationId xmlns:a16="http://schemas.microsoft.com/office/drawing/2014/main" id="{DF9EB6D9-8136-4B0D-BA9C-66BED41083B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C204EB2-B06B-4DBD-89DA-A4FE88EACD7A}"/>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376514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F902E4-B787-44D1-9DEF-A280AE5F2FD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3848444-9E6C-4313-9D7C-0C1E4B4133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AAEDA29-19D5-42F9-B278-D70439BF1EC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6EB95DC-5806-4073-AA84-AE4203D028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266E5A2-407C-4D16-B262-1814D6B4711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4D6C711-6586-434F-A2CC-BDBED7B44849}"/>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8" name="Θέση υποσέλιδου 7">
            <a:extLst>
              <a:ext uri="{FF2B5EF4-FFF2-40B4-BE49-F238E27FC236}">
                <a16:creationId xmlns:a16="http://schemas.microsoft.com/office/drawing/2014/main" id="{2705C94B-6435-47C6-8057-A784655B789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EF9E371-8FEC-43F9-91F7-0F4091719B1A}"/>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72099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34E9CB-2425-4AEA-874E-E8FE85523E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B4CDEA9-7AEA-43E2-9BF4-AF196A9ABA75}"/>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4" name="Θέση υποσέλιδου 3">
            <a:extLst>
              <a:ext uri="{FF2B5EF4-FFF2-40B4-BE49-F238E27FC236}">
                <a16:creationId xmlns:a16="http://schemas.microsoft.com/office/drawing/2014/main" id="{1BBC7AC6-B01D-4143-88A6-0D938987E2A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7356DBC-39F6-4318-8019-9F7C9338F262}"/>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11940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17E3269-9E1A-4608-92B1-42E9FDE6CFDD}"/>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3" name="Θέση υποσέλιδου 2">
            <a:extLst>
              <a:ext uri="{FF2B5EF4-FFF2-40B4-BE49-F238E27FC236}">
                <a16:creationId xmlns:a16="http://schemas.microsoft.com/office/drawing/2014/main" id="{48078CC4-47BD-4F6B-B23C-9AFBCA4177D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536C643-C847-44F6-A785-4500F3E50D51}"/>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19632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6723E5-4397-470E-AC37-03B70B3004C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67E5BDC-B794-48C2-B486-1810D2ACE7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4201510-3028-40B8-8DF4-E0C953939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31A1BFB-EE63-4AA0-A0EF-A266606FE9E3}"/>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6" name="Θέση υποσέλιδου 5">
            <a:extLst>
              <a:ext uri="{FF2B5EF4-FFF2-40B4-BE49-F238E27FC236}">
                <a16:creationId xmlns:a16="http://schemas.microsoft.com/office/drawing/2014/main" id="{21C93F7C-4409-4395-8D4B-3E1529EC68E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CF344A6-4F92-45C4-BB75-9B0217BFB035}"/>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278493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EA0EB-9B73-4021-8919-1D161CDBCA0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78C7BF3-11FF-4D20-8181-E1F9386C6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0AE2948-DA3F-49D8-8800-56DC89C77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6EC4A4F-C7D9-453B-AD1E-46AA7FDC9D50}"/>
              </a:ext>
            </a:extLst>
          </p:cNvPr>
          <p:cNvSpPr>
            <a:spLocks noGrp="1"/>
          </p:cNvSpPr>
          <p:nvPr>
            <p:ph type="dt" sz="half" idx="10"/>
          </p:nvPr>
        </p:nvSpPr>
        <p:spPr/>
        <p:txBody>
          <a:bodyPr/>
          <a:lstStyle/>
          <a:p>
            <a:fld id="{197CEABB-899E-4890-860A-9BD97EC2253B}" type="datetimeFigureOut">
              <a:rPr lang="el-GR" smtClean="0"/>
              <a:t>6/6/2022</a:t>
            </a:fld>
            <a:endParaRPr lang="el-GR"/>
          </a:p>
        </p:txBody>
      </p:sp>
      <p:sp>
        <p:nvSpPr>
          <p:cNvPr id="6" name="Θέση υποσέλιδου 5">
            <a:extLst>
              <a:ext uri="{FF2B5EF4-FFF2-40B4-BE49-F238E27FC236}">
                <a16:creationId xmlns:a16="http://schemas.microsoft.com/office/drawing/2014/main" id="{03BF8101-FD8F-44ED-B60D-9CA85EDCB3A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D0A3D13-65E8-429B-B340-C4E690B076AA}"/>
              </a:ext>
            </a:extLst>
          </p:cNvPr>
          <p:cNvSpPr>
            <a:spLocks noGrp="1"/>
          </p:cNvSpPr>
          <p:nvPr>
            <p:ph type="sldNum" sz="quarter" idx="12"/>
          </p:nvPr>
        </p:nvSpPr>
        <p:spPr/>
        <p:txBody>
          <a:bodyPr/>
          <a:lstStyle/>
          <a:p>
            <a:fld id="{073E4EAE-D3E5-47B4-AD1F-0EFA56CA84F0}" type="slidenum">
              <a:rPr lang="el-GR" smtClean="0"/>
              <a:t>‹#›</a:t>
            </a:fld>
            <a:endParaRPr lang="el-GR"/>
          </a:p>
        </p:txBody>
      </p:sp>
    </p:spTree>
    <p:extLst>
      <p:ext uri="{BB962C8B-B14F-4D97-AF65-F5344CB8AC3E}">
        <p14:creationId xmlns:p14="http://schemas.microsoft.com/office/powerpoint/2010/main" val="113956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4649063-7755-4F58-8C83-4EF10F0F09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9B0CEDC-2BC1-4758-94C4-33B73E76B5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C7FA6A3-E866-422E-981B-5718D5FD04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CEABB-899E-4890-860A-9BD97EC2253B}" type="datetimeFigureOut">
              <a:rPr lang="el-GR" smtClean="0"/>
              <a:t>6/6/2022</a:t>
            </a:fld>
            <a:endParaRPr lang="el-GR"/>
          </a:p>
        </p:txBody>
      </p:sp>
      <p:sp>
        <p:nvSpPr>
          <p:cNvPr id="5" name="Θέση υποσέλιδου 4">
            <a:extLst>
              <a:ext uri="{FF2B5EF4-FFF2-40B4-BE49-F238E27FC236}">
                <a16:creationId xmlns:a16="http://schemas.microsoft.com/office/drawing/2014/main" id="{D7378FF1-7BA0-4897-B1C8-06F5F32A21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555E2C3-C4EA-4112-9638-D913736A6D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E4EAE-D3E5-47B4-AD1F-0EFA56CA84F0}" type="slidenum">
              <a:rPr lang="el-GR" smtClean="0"/>
              <a:t>‹#›</a:t>
            </a:fld>
            <a:endParaRPr lang="el-GR"/>
          </a:p>
        </p:txBody>
      </p:sp>
    </p:spTree>
    <p:extLst>
      <p:ext uri="{BB962C8B-B14F-4D97-AF65-F5344CB8AC3E}">
        <p14:creationId xmlns:p14="http://schemas.microsoft.com/office/powerpoint/2010/main" val="2554457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mindfulness360.net/"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613EA9-0F1C-4241-9F2D-4D4D51D1CF59}"/>
              </a:ext>
            </a:extLst>
          </p:cNvPr>
          <p:cNvSpPr txBox="1">
            <a:spLocks/>
          </p:cNvSpPr>
          <p:nvPr/>
        </p:nvSpPr>
        <p:spPr>
          <a:xfrm>
            <a:off x="566118" y="4391702"/>
            <a:ext cx="7824347" cy="4488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2800" b="1" dirty="0">
                <a:solidFill>
                  <a:srgbClr val="032A58"/>
                </a:solidFill>
                <a:latin typeface="Averta Light" panose="00000400000000000000" pitchFamily="50" charset="-95"/>
              </a:rPr>
              <a:t>16</a:t>
            </a:r>
            <a:r>
              <a:rPr lang="el-GR" sz="2800" dirty="0">
                <a:solidFill>
                  <a:schemeClr val="bg1"/>
                </a:solidFill>
                <a:latin typeface="Averta Light" panose="00000400000000000000" pitchFamily="50" charset="-95"/>
              </a:rPr>
              <a:t> </a:t>
            </a:r>
            <a:r>
              <a:rPr lang="el-GR" sz="2800" dirty="0">
                <a:solidFill>
                  <a:srgbClr val="032A58"/>
                </a:solidFill>
                <a:latin typeface="Averta Light" panose="00000400000000000000" pitchFamily="50" charset="-95"/>
              </a:rPr>
              <a:t>χρόνια παρέμβασης για την </a:t>
            </a:r>
            <a:r>
              <a:rPr lang="el-GR" sz="2800" b="1" dirty="0">
                <a:solidFill>
                  <a:srgbClr val="DD3800"/>
                </a:solidFill>
                <a:latin typeface="Averta Light" panose="00000400000000000000" pitchFamily="50" charset="-95"/>
              </a:rPr>
              <a:t>Ψυχική Υγεία</a:t>
            </a:r>
          </a:p>
        </p:txBody>
      </p:sp>
      <p:sp>
        <p:nvSpPr>
          <p:cNvPr id="5" name="TextBox 4">
            <a:extLst>
              <a:ext uri="{FF2B5EF4-FFF2-40B4-BE49-F238E27FC236}">
                <a16:creationId xmlns:a16="http://schemas.microsoft.com/office/drawing/2014/main" id="{82BF8BC0-6EA9-4A22-94DB-399021E3E30C}"/>
              </a:ext>
            </a:extLst>
          </p:cNvPr>
          <p:cNvSpPr txBox="1"/>
          <p:nvPr/>
        </p:nvSpPr>
        <p:spPr>
          <a:xfrm>
            <a:off x="0" y="1744824"/>
            <a:ext cx="8136295" cy="2646878"/>
          </a:xfrm>
          <a:prstGeom prst="rect">
            <a:avLst/>
          </a:prstGeom>
          <a:noFill/>
        </p:spPr>
        <p:txBody>
          <a:bodyPr wrap="square" rtlCol="0">
            <a:spAutoFit/>
          </a:bodyPr>
          <a:lstStyle/>
          <a:p>
            <a:r>
              <a:rPr lang="el-GR" sz="16600" dirty="0">
                <a:solidFill>
                  <a:schemeClr val="bg1"/>
                </a:solidFill>
                <a:latin typeface="Averta Light" panose="00000400000000000000" pitchFamily="50" charset="-95"/>
              </a:rPr>
              <a:t>Θάλπος</a:t>
            </a:r>
          </a:p>
        </p:txBody>
      </p:sp>
    </p:spTree>
    <p:extLst>
      <p:ext uri="{BB962C8B-B14F-4D97-AF65-F5344CB8AC3E}">
        <p14:creationId xmlns:p14="http://schemas.microsoft.com/office/powerpoint/2010/main" val="339140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Διαφραγματική Αναπνοή</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6" name="TextBox 5">
            <a:extLst>
              <a:ext uri="{FF2B5EF4-FFF2-40B4-BE49-F238E27FC236}">
                <a16:creationId xmlns:a16="http://schemas.microsoft.com/office/drawing/2014/main" id="{C69994FC-859C-1B58-6670-E08AE0E3FC10}"/>
              </a:ext>
            </a:extLst>
          </p:cNvPr>
          <p:cNvSpPr txBox="1"/>
          <p:nvPr/>
        </p:nvSpPr>
        <p:spPr>
          <a:xfrm>
            <a:off x="1459263" y="1725166"/>
            <a:ext cx="8633389" cy="3765133"/>
          </a:xfrm>
          <a:prstGeom prst="rect">
            <a:avLst/>
          </a:prstGeom>
          <a:noFill/>
        </p:spPr>
        <p:txBody>
          <a:bodyPr wrap="square">
            <a:spAutoFit/>
          </a:bodyPr>
          <a:lstStyle/>
          <a:p>
            <a:pPr algn="just" fontAlgn="base">
              <a:spcBef>
                <a:spcPts val="500"/>
              </a:spcBef>
              <a:spcAft>
                <a:spcPts val="1200"/>
              </a:spcAft>
            </a:pPr>
            <a:r>
              <a:rPr lang="el-GR" sz="1400" kern="50" dirty="0">
                <a:solidFill>
                  <a:srgbClr val="000000"/>
                </a:solidFill>
                <a:effectLst/>
                <a:latin typeface="Times New Roman" panose="02020603050405020304" pitchFamily="18" charset="0"/>
                <a:ea typeface="Times New Roman" panose="02020603050405020304" pitchFamily="18" charset="0"/>
              </a:rPr>
              <a:t>Η </a:t>
            </a:r>
            <a:r>
              <a:rPr lang="el-GR" sz="1400" b="1" kern="50" dirty="0">
                <a:solidFill>
                  <a:srgbClr val="000000"/>
                </a:solidFill>
                <a:effectLst/>
                <a:latin typeface="Times New Roman" panose="02020603050405020304" pitchFamily="18" charset="0"/>
                <a:ea typeface="Times New Roman" panose="02020603050405020304" pitchFamily="18" charset="0"/>
              </a:rPr>
              <a:t>αναπνοή</a:t>
            </a:r>
            <a:r>
              <a:rPr lang="el-GR" sz="1400" kern="50" dirty="0">
                <a:solidFill>
                  <a:srgbClr val="000000"/>
                </a:solidFill>
                <a:effectLst/>
                <a:latin typeface="Times New Roman" panose="02020603050405020304" pitchFamily="18" charset="0"/>
                <a:ea typeface="Times New Roman" panose="02020603050405020304" pitchFamily="18" charset="0"/>
              </a:rPr>
              <a:t> επιτελείται με τη βοήθεια του διαφράγματος (κοιλιακή αναπνοή) και των αναπνευστικών μυών του θώρακα (θωρακική αναπνοή). Κατά τη διάρκεια περιόδων άγχους, η αναπνοή γίνεται περισσότερο με τη βοήθεια των αναπνευστικών μυών του θώρακα, που σημαίνει ότι οι ανάσες είναι ρηχές και έχουν μεγαλύτερη συχνότητα. Αναπνέοντας βαθύτερα (χρησιμοποιώντας το διάφραγμα), οξυγονώνετε καλύτερα τον οργανισμό σας και κουράζετε λιγότερο το αναπνευστικό σας σύστημα.</a:t>
            </a:r>
            <a:endParaRPr lang="el-GR" sz="14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400" kern="50" dirty="0">
                <a:solidFill>
                  <a:srgbClr val="000000"/>
                </a:solidFill>
                <a:effectLst/>
                <a:latin typeface="Times New Roman" panose="02020603050405020304" pitchFamily="18" charset="0"/>
                <a:ea typeface="Times New Roman" panose="02020603050405020304" pitchFamily="18" charset="0"/>
              </a:rPr>
              <a:t>Ο καλύτερος τρόπος για να μάθετε να εισπνέετε βαθύτερα είναι να </a:t>
            </a:r>
            <a:r>
              <a:rPr lang="el-GR" sz="1400" b="1" kern="50" dirty="0">
                <a:solidFill>
                  <a:srgbClr val="000000"/>
                </a:solidFill>
                <a:effectLst/>
                <a:latin typeface="Times New Roman" panose="02020603050405020304" pitchFamily="18" charset="0"/>
                <a:ea typeface="Times New Roman" panose="02020603050405020304" pitchFamily="18" charset="0"/>
              </a:rPr>
              <a:t>τεντώσετε την πλάτη σας</a:t>
            </a:r>
            <a:r>
              <a:rPr lang="el-GR" sz="1400" kern="50" dirty="0">
                <a:solidFill>
                  <a:srgbClr val="000000"/>
                </a:solidFill>
                <a:effectLst/>
                <a:latin typeface="Times New Roman" panose="02020603050405020304" pitchFamily="18" charset="0"/>
                <a:ea typeface="Times New Roman" panose="02020603050405020304" pitchFamily="18" charset="0"/>
              </a:rPr>
              <a:t>, η οποία αυτομάτως θα σας ωθήσει να πάρετε περισσότερες βαθιές αναπνοές, τις οποίες θα αισθανθείτε έως τους κοιλιακούς μυς.</a:t>
            </a:r>
            <a:endParaRPr lang="el-GR" sz="14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400" b="1" kern="50" dirty="0">
                <a:solidFill>
                  <a:srgbClr val="000000"/>
                </a:solidFill>
                <a:effectLst/>
                <a:latin typeface="Times New Roman" panose="02020603050405020304" pitchFamily="18" charset="0"/>
                <a:ea typeface="Times New Roman" panose="02020603050405020304" pitchFamily="18" charset="0"/>
              </a:rPr>
              <a:t>Βάλτε τα χέρια σας στην κοιλιά</a:t>
            </a:r>
            <a:r>
              <a:rPr lang="el-GR" sz="1400" kern="50" dirty="0">
                <a:solidFill>
                  <a:srgbClr val="000000"/>
                </a:solidFill>
                <a:effectLst/>
                <a:latin typeface="Times New Roman" panose="02020603050405020304" pitchFamily="18" charset="0"/>
                <a:ea typeface="Times New Roman" panose="02020603050405020304" pitchFamily="18" charset="0"/>
              </a:rPr>
              <a:t>, τεντώστε την πλάτη και </a:t>
            </a:r>
            <a:r>
              <a:rPr lang="el-GR" sz="1400" b="1" kern="50" dirty="0">
                <a:solidFill>
                  <a:srgbClr val="000000"/>
                </a:solidFill>
                <a:effectLst/>
                <a:latin typeface="Times New Roman" panose="02020603050405020304" pitchFamily="18" charset="0"/>
                <a:ea typeface="Times New Roman" panose="02020603050405020304" pitchFamily="18" charset="0"/>
              </a:rPr>
              <a:t>πάρτε βαθιές ανάσες από τη μύτη</a:t>
            </a:r>
            <a:r>
              <a:rPr lang="el-GR" sz="1400" kern="50" dirty="0">
                <a:solidFill>
                  <a:srgbClr val="000000"/>
                </a:solidFill>
                <a:effectLst/>
                <a:latin typeface="Times New Roman" panose="02020603050405020304" pitchFamily="18" charset="0"/>
                <a:ea typeface="Times New Roman" panose="02020603050405020304" pitchFamily="18" charset="0"/>
              </a:rPr>
              <a:t>. Καθώς ανασαίνετε, θα πρέπει να φουσκώνει η κοιλιά σας τόσο, ώστε να αισθάνεστε τα χέρια σας να απομακρύνονται μαζί της.</a:t>
            </a:r>
            <a:endParaRPr lang="el-GR" sz="14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400" b="1" kern="50" dirty="0">
                <a:solidFill>
                  <a:srgbClr val="000000"/>
                </a:solidFill>
                <a:effectLst/>
                <a:latin typeface="Times New Roman" panose="02020603050405020304" pitchFamily="18" charset="0"/>
                <a:ea typeface="Times New Roman" panose="02020603050405020304" pitchFamily="18" charset="0"/>
              </a:rPr>
              <a:t>Κρατήστε την ανάσα σας μερικά δευτερόλεπτα και μετά βγάλτε αργά τον αέρα από το στόμα</a:t>
            </a:r>
            <a:r>
              <a:rPr lang="el-GR" sz="1400" kern="50" dirty="0">
                <a:solidFill>
                  <a:srgbClr val="000000"/>
                </a:solidFill>
                <a:effectLst/>
                <a:latin typeface="Times New Roman" panose="02020603050405020304" pitchFamily="18" charset="0"/>
                <a:ea typeface="Times New Roman" panose="02020603050405020304" pitchFamily="18" charset="0"/>
              </a:rPr>
              <a:t>. Κανονίστε ώστε η χρονική αναλογία εισπνοής-εκπνοής να είναι περίπου </a:t>
            </a:r>
            <a:r>
              <a:rPr lang="el-GR" sz="1400" b="1" kern="50" dirty="0">
                <a:solidFill>
                  <a:srgbClr val="000000"/>
                </a:solidFill>
                <a:effectLst/>
                <a:latin typeface="Times New Roman" panose="02020603050405020304" pitchFamily="18" charset="0"/>
                <a:ea typeface="Times New Roman" panose="02020603050405020304" pitchFamily="18" charset="0"/>
              </a:rPr>
              <a:t>τρία προς πέντε</a:t>
            </a:r>
            <a:r>
              <a:rPr lang="el-GR" sz="1400" kern="50" dirty="0">
                <a:solidFill>
                  <a:srgbClr val="000000"/>
                </a:solidFill>
                <a:effectLst/>
                <a:latin typeface="Times New Roman" panose="02020603050405020304" pitchFamily="18" charset="0"/>
                <a:ea typeface="Times New Roman" panose="02020603050405020304" pitchFamily="18" charset="0"/>
              </a:rPr>
              <a:t>. Συνεχίστε με χαλαρό ρυθμό την άσκηση για πέντε με δέκα λεπτά.</a:t>
            </a:r>
            <a:endParaRPr lang="el-GR" sz="14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400" kern="50" dirty="0">
                <a:solidFill>
                  <a:srgbClr val="000000"/>
                </a:solidFill>
                <a:effectLst/>
                <a:latin typeface="Times New Roman" panose="02020603050405020304" pitchFamily="18" charset="0"/>
                <a:ea typeface="Times New Roman" panose="02020603050405020304" pitchFamily="18" charset="0"/>
              </a:rPr>
              <a:t>Μετά τις βαθιές ανάσες, πάρτε τέσσερις, πέντε κανονικές, ηρεμήστε λίγο και συνεχίστε για άλλα δέκα λεπτά.</a:t>
            </a:r>
            <a:endParaRPr lang="el-GR" sz="1400" kern="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9746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err="1">
                <a:solidFill>
                  <a:srgbClr val="41B4B2"/>
                </a:solidFill>
                <a:effectLst>
                  <a:outerShdw blurRad="38100" dist="38100" dir="2700000" algn="tl">
                    <a:srgbClr val="000000">
                      <a:alpha val="43137"/>
                    </a:srgbClr>
                  </a:outerShdw>
                </a:effectLst>
                <a:latin typeface="Averta Bold" panose="00000800000000000000" pitchFamily="50" charset="-95"/>
              </a:rPr>
              <a:t>Μυοχαλάρωση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1725166"/>
            <a:ext cx="10604560" cy="5411738"/>
          </a:xfrm>
          <a:prstGeom prst="rect">
            <a:avLst/>
          </a:prstGeom>
          <a:noFill/>
        </p:spPr>
        <p:txBody>
          <a:bodyPr wrap="square">
            <a:spAutoFit/>
          </a:bodyPr>
          <a:lstStyle/>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Πρόκειται για μια τεχνική συστηματικής τόνωσης και χαλάρωσης των περισσότερων μυών του σώματος. Μελέτες έχουν δείξει ότι όταν καταβαλλόμαστε από πολύ άγχος, χωρίς να το θέλουμε, προκαλείται στον οργανισμό μας έντονος μυϊκός πόνος, ο οποίος πολλές φορές επιφέρει συσπάσεις, κυρίως στους μυς των χεριών, των ποδιών και της γνάθου. Με την προοδευτική χαλάρωση των μυών, μπορεί ο καθένας να κατανοήσει καλύτερα την αίσθηση της εν λόγω έντασης (μυϊκή σύσπαση) και να την αναγνωρίζει στο ξεκίνημά της. Επίσης, η σύσπαση των μυών μπορεί να χρησιμεύσει για την καλύτερη αντίληψη της κατάστασης και την επίτευξη ευκολότερης χαλάρωσης.</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Απαραίτητο είναι να καταλάβει κανείς τη διαφορά της έντασης και της χαλάρωσης σε 16 διαφορετικές μυϊκές ομάδες.</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Ξεκινήστε ανοίγοντας και κλείνοντας τη γροθιά σας. Κρατήστε τη γροθιά σας σφιχτά, ώστε να τεντώνουν οι μύες σε όλο το μήκος του χεριού. Κρατήστε τη σφιγμένη μερικά δευτερόλεπτα και μετά αφήστε την, εστιάζοντας στην αίσθηση της χαλάρωσης που μεταδίδεται διά μέσω των μυών στο χέρι. Συνεχίστε με το άλλο χέρι και, συστηματικά, κατά τον ίδιο τρόπο, περάστε σε άλλες βασικές μυϊκές ομάδες, όπως τα πόδια, οι κοιλιακοί και το στήθος.</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960"/>
              </a:spcAft>
            </a:pPr>
            <a:r>
              <a:rPr lang="el-GR" sz="1600" kern="50" dirty="0">
                <a:solidFill>
                  <a:srgbClr val="000000"/>
                </a:solidFill>
                <a:effectLst/>
                <a:latin typeface="Times New Roman" panose="02020603050405020304" pitchFamily="18" charset="0"/>
                <a:ea typeface="Times New Roman" panose="02020603050405020304" pitchFamily="18" charset="0"/>
              </a:rPr>
              <a:t>Η τεχνική αυτή δεν χρειάζεται ιδιαίτερα εργαλεία για την επίτευξή της. Ξεκινήστε με όποιες μυϊκές ομάδες θεωρείτε ευκολότερες και φροντίστε η διάρκεια των χαλαρωτικών ασκήσεων, στην αρχή, να είναι περίπου δέκα λεπτά. Αργότερα, και για τη χαλάρωση όλων των μυών του σώματος, θα πρέπει οι ασκήσεις να διαρκούν τουλάχιστον μισή ώρα.</a:t>
            </a:r>
            <a:endParaRPr lang="el-GR" sz="1600" kern="5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l-GR" sz="1600" kern="50" dirty="0">
              <a:effectLst/>
              <a:latin typeface="Times New Roman" panose="02020603050405020304" pitchFamily="18" charset="0"/>
              <a:ea typeface="SimSun" panose="02010600030101010101" pitchFamily="2" charset="-122"/>
              <a:cs typeface="Arial" panose="020B0604020202020204" pitchFamily="34" charset="0"/>
            </a:endParaRPr>
          </a:p>
          <a:p>
            <a:pPr algn="just">
              <a:spcBef>
                <a:spcPts val="500"/>
              </a:spcBef>
              <a:spcAft>
                <a:spcPts val="5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l-GR" sz="1600" kern="50" dirty="0">
              <a:effectLst/>
              <a:latin typeface="Times New Roman" panose="02020603050405020304" pitchFamily="18" charset="0"/>
              <a:ea typeface="SimSun" panose="02010600030101010101" pitchFamily="2" charset="-122"/>
              <a:cs typeface="Arial" panose="020B0604020202020204" pitchFamily="34" charset="0"/>
            </a:endParaRPr>
          </a:p>
          <a:p>
            <a:pPr algn="just">
              <a:spcBef>
                <a:spcPts val="500"/>
              </a:spcBef>
              <a:spcAft>
                <a:spcPts val="500"/>
              </a:spcAft>
            </a:pPr>
            <a:r>
              <a:rPr lang="el-GR" sz="1800" kern="50" dirty="0">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319473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Κατευθυνόμενη Σκέψη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38386" y="1787670"/>
            <a:ext cx="10827521" cy="3483005"/>
          </a:xfrm>
          <a:prstGeom prst="rect">
            <a:avLst/>
          </a:prstGeom>
          <a:noFill/>
        </p:spPr>
        <p:txBody>
          <a:bodyPr wrap="square">
            <a:spAutoFit/>
          </a:bodyPr>
          <a:lstStyle/>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Η εν λόγω τεχνική βασίζεται στη θεωρία που υπάρχει για τη σημασία της προσοχής (προσήλωσης), εστιάζοντας σε κάποιο γεγονός που είτε έχουμε ζήσει και μας ήταν ευχάριστο είτε το φανταζόμαστε και θα θέλαμε να το υλοποιήσουμε! Με τον τρόπο αυτό στρέφουμε την προσοχή μας σε κάτι ευχάριστο και απωθούμε τη στρεσογόνο κατάσταση που μας καταβάλλει. Επίσης, πολύ χαλαρωτικές είναι οι ευχάριστες αναμνήσεις τις οποίες ανακαλούμε από τη μνήμη μας. Σύμφωνα με επιστημονικές μελέτες, τα περισσότερα σενάρια που "χτίζονται" σε αυτό το πλαίσιο σχετίζονται με κάποια παραλία.</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1200"/>
              </a:spcAft>
            </a:pPr>
            <a:r>
              <a:rPr lang="el-GR" sz="1600" kern="50" dirty="0">
                <a:solidFill>
                  <a:srgbClr val="000000"/>
                </a:solidFill>
                <a:effectLst/>
                <a:latin typeface="Times New Roman" panose="02020603050405020304" pitchFamily="18" charset="0"/>
                <a:ea typeface="Times New Roman" panose="02020603050405020304" pitchFamily="18" charset="0"/>
              </a:rPr>
              <a:t>Θα πρέπει να χρησιμοποιήσετε όλες σας τις αισθήσεις για να βιώσετε όσο το δυνατόν πιο ολοκληρωμένο το περιστατικό που επιλέξατε. Ξεκινώντας, σκεφτείτε τι υπάρχει στο οπτικό σας πεδίο και, ακολούθως, εστιάστε στο ακουστικό. Αν το τοπίο που επιλέξατε είναι κάποια παραλία, για παράδειγμα, προσπαθήστε να ακούσετε τον ήχο των κυμάτων. Χαλαρώστε και "επιστρατεύστε" την οσμή σας. Χαλαρώστε και άλλο και προσπαθήστε να συνδέσετε όλες σας τις αισθήσεις. Η περίοδος που θα χρειαστείτε για να επιτύχετε τη σύγκλιση των αισθήσεων θα πρέπει να είναι περίπου δέκα λεπτά.</a:t>
            </a:r>
            <a:endParaRPr lang="el-GR" sz="1600" kern="50" dirty="0">
              <a:effectLst/>
              <a:latin typeface="Times New Roman" panose="02020603050405020304" pitchFamily="18" charset="0"/>
              <a:ea typeface="Times New Roman" panose="02020603050405020304" pitchFamily="18" charset="0"/>
            </a:endParaRPr>
          </a:p>
          <a:p>
            <a:pPr algn="just" fontAlgn="base">
              <a:spcBef>
                <a:spcPts val="500"/>
              </a:spcBef>
              <a:spcAft>
                <a:spcPts val="960"/>
              </a:spcAft>
            </a:pPr>
            <a:r>
              <a:rPr lang="el-GR" sz="1600" kern="50" dirty="0">
                <a:solidFill>
                  <a:srgbClr val="000000"/>
                </a:solidFill>
                <a:effectLst/>
                <a:latin typeface="Times New Roman" panose="02020603050405020304" pitchFamily="18" charset="0"/>
                <a:ea typeface="Times New Roman" panose="02020603050405020304" pitchFamily="18" charset="0"/>
              </a:rPr>
              <a:t>Αυτή η "πνευματική κένωση" όχι απλώς σας βοηθά να χαλαρώσετε, αλλά, αν τα καταφέρετε, πιθανώς θα αισθανθείτε για αρκετό διάστημα πολύ καλά.</a:t>
            </a:r>
            <a:endParaRPr lang="el-GR" sz="1600" kern="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6556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2308324"/>
          </a:xfrm>
          <a:prstGeom prst="rect">
            <a:avLst/>
          </a:prstGeom>
          <a:noFill/>
        </p:spPr>
        <p:txBody>
          <a:bodyPr wrap="square">
            <a:spAutoFit/>
          </a:bodyPr>
          <a:lstStyle/>
          <a:p>
            <a:pPr marL="285750" indent="-285750">
              <a:buFont typeface="Wingdings" panose="05000000000000000000" pitchFamily="2" charset="2"/>
              <a:buChar char="q"/>
            </a:pPr>
            <a:r>
              <a:rPr lang="el-GR" dirty="0">
                <a:solidFill>
                  <a:srgbClr val="000000"/>
                </a:solidFill>
                <a:latin typeface="Times New Roman" panose="02020603050405020304" pitchFamily="18" charset="0"/>
                <a:ea typeface="Times New Roman" panose="02020603050405020304" pitchFamily="18" charset="0"/>
              </a:rPr>
              <a:t>Αναγνώριση και διαχείριση του δικού μας θυμού </a:t>
            </a:r>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dirty="0">
              <a:solidFill>
                <a:srgbClr val="000000"/>
              </a:solidFill>
              <a:latin typeface="Times New Roman" panose="02020603050405020304" pitchFamily="18" charset="0"/>
              <a:ea typeface="Times New Roman" panose="02020603050405020304" pitchFamily="18" charset="0"/>
            </a:endParaRPr>
          </a:p>
          <a:p>
            <a:endParaRPr lang="el-GR" dirty="0">
              <a:solidFill>
                <a:srgbClr val="000000"/>
              </a:solidFill>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endParaRPr lang="el-GR" sz="1800" dirty="0">
              <a:solidFill>
                <a:srgbClr val="000000"/>
              </a:solidFill>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r>
              <a:rPr lang="el-GR" dirty="0">
                <a:solidFill>
                  <a:srgbClr val="000000"/>
                </a:solidFill>
                <a:latin typeface="Times New Roman" panose="02020603050405020304" pitchFamily="18" charset="0"/>
                <a:ea typeface="Times New Roman" panose="02020603050405020304" pitchFamily="18" charset="0"/>
              </a:rPr>
              <a:t>Θυμός και Επιθετικότητα  </a:t>
            </a:r>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dirty="0">
              <a:solidFill>
                <a:srgbClr val="000000"/>
              </a:solidFill>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a:t>
            </a:r>
          </a:p>
          <a:p>
            <a:pPr marL="285750" indent="-285750">
              <a:buFont typeface="Wingdings" panose="05000000000000000000" pitchFamily="2" charset="2"/>
              <a:buChar char="q"/>
            </a:pPr>
            <a:endParaRPr lang="el-GR" dirty="0"/>
          </a:p>
        </p:txBody>
      </p:sp>
    </p:spTree>
    <p:extLst>
      <p:ext uri="{BB962C8B-B14F-4D97-AF65-F5344CB8AC3E}">
        <p14:creationId xmlns:p14="http://schemas.microsoft.com/office/powerpoint/2010/main" val="185059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err="1">
                <a:solidFill>
                  <a:srgbClr val="41B4B2"/>
                </a:solidFill>
                <a:effectLst>
                  <a:outerShdw blurRad="38100" dist="38100" dir="2700000" algn="tl">
                    <a:srgbClr val="000000">
                      <a:alpha val="43137"/>
                    </a:srgbClr>
                  </a:outerShdw>
                </a:effectLst>
                <a:latin typeface="Averta Bold" panose="00000800000000000000" pitchFamily="50" charset="-95"/>
              </a:rPr>
              <a:t>Θυμος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1813307"/>
            <a:ext cx="10623461" cy="3389133"/>
          </a:xfrm>
          <a:prstGeom prst="rect">
            <a:avLst/>
          </a:prstGeom>
          <a:noFill/>
        </p:spPr>
        <p:txBody>
          <a:bodyPr wrap="square">
            <a:spAutoFit/>
          </a:bodyPr>
          <a:lstStyle/>
          <a:p>
            <a:pPr algn="just">
              <a:lnSpc>
                <a:spcPct val="107000"/>
              </a:lnSpc>
              <a:spcAft>
                <a:spcPts val="8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Ο θυμός είναι μια αυτόματη και φυσική αντίδραση στον συναισθηματικό πόνο που πηγάζει από καταστάσεις κατά τις οποίες βιώνουμε αδικία, φόβο, αδυναμία, απόρριψη, απειλή, εκφοβισμό, ταπείνωση, προδοσία, μη επίτευξη στόχων, χάσιμο ελέγχου μιας κατάστασης</a:t>
            </a:r>
            <a:r>
              <a:rPr lang="en-US" sz="1600" kern="50" dirty="0">
                <a:effectLst/>
                <a:latin typeface="Times New Roman" panose="02020603050405020304" pitchFamily="18" charset="0"/>
                <a:ea typeface="SimSun" panose="02010600030101010101" pitchFamily="2" charset="-122"/>
                <a:cs typeface="Times New Roman" panose="02020603050405020304" pitchFamily="18" charset="0"/>
              </a:rPr>
              <a:t>.</a:t>
            </a:r>
            <a:endParaRPr lang="el-GR" sz="1600"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Aft>
                <a:spcPts val="8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Η αναγνώριση του συναισθήματος του θυμού και της υποβόσκουσας συναισθηματικής κατάστασης συντελεί όχι μόνο στην καλύτερη κατανόηση των παραγόντων που βρίσκονται πίσω από το θυμό αλλά και στον έλεγχο του θυμού. </a:t>
            </a:r>
          </a:p>
          <a:p>
            <a:pPr algn="just">
              <a:lnSpc>
                <a:spcPct val="107000"/>
              </a:lnSpc>
              <a:spcAft>
                <a:spcPts val="8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Η διατήρηση του θυμού κάποιες φορές οδηγεί στην θυματοποίηση του εαυτού μας και μας κάνει να  κοιτάζουμε τη ζωή του και τον κόσμο μέσα από ένα  αρνητικό πρίσμα. Με αποτέλεσμα να νιώθουμε αβοήθητοι και να διατηρούμε για καιρό αισθήματα μνησικακίας που μας διαβρώνουν και απορροφούν την απόλαυση από ευχάριστες στιγμές. </a:t>
            </a:r>
            <a:endParaRPr lang="el-GR" sz="1600"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Aft>
                <a:spcPts val="800"/>
              </a:spcAft>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Η λύση είναι η σωστή και λειτουργική Επικοινωνία. Η ώριμη και ήρεμη αναφορά των γεγονότων όταν περάσουν τα συναισθήματα θυμού που ακολουθούν ένα περιστατικό. </a:t>
            </a:r>
            <a:endParaRPr lang="el-GR" sz="1600"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Aft>
                <a:spcPts val="800"/>
              </a:spcAft>
            </a:pPr>
            <a:endParaRPr lang="el-GR" sz="1600" dirty="0">
              <a:effectLst/>
              <a:latin typeface="Calibri" panose="020F0502020204030204" pitchFamily="34" charset="0"/>
              <a:ea typeface="SimSun" panose="02010600030101010101" pitchFamily="2" charset="-122"/>
            </a:endParaRPr>
          </a:p>
        </p:txBody>
      </p:sp>
    </p:spTree>
    <p:extLst>
      <p:ext uri="{BB962C8B-B14F-4D97-AF65-F5344CB8AC3E}">
        <p14:creationId xmlns:p14="http://schemas.microsoft.com/office/powerpoint/2010/main" val="3946555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940039" y="2193569"/>
            <a:ext cx="10092582" cy="2939266"/>
          </a:xfrm>
          <a:prstGeom prst="rect">
            <a:avLst/>
          </a:prstGeom>
          <a:noFill/>
        </p:spPr>
        <p:txBody>
          <a:bodyPr wrap="square">
            <a:spAutoFit/>
          </a:bodyPr>
          <a:lstStyle/>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Προκειμένου να είστε σε θέση να ελέγξετε το θυμό σας, πρέπει αρχικά να είστε σε θέση να αναγνωρίστε τα σημάδια που μαρτυρούν ότι αρχίζετε να θυμώνετε:</a:t>
            </a:r>
          </a:p>
          <a:p>
            <a:pPr marL="742950" indent="-285750" algn="just">
              <a:buFont typeface="Arial" panose="020B0604020202020204" pitchFamily="34" charset="0"/>
              <a:buChar char="•"/>
            </a:pPr>
            <a:r>
              <a:rPr lang="el-GR" sz="1600" kern="50" dirty="0">
                <a:effectLst/>
                <a:latin typeface="Times New Roman" panose="02020603050405020304" pitchFamily="18" charset="0"/>
                <a:ea typeface="Times New Roman" panose="02020603050405020304" pitchFamily="18" charset="0"/>
              </a:rPr>
              <a:t>μυϊκή ένταση και σφίξιμο, κυρίως γύρω από το σαγόνι και τα μπράτσα</a:t>
            </a:r>
            <a:endParaRPr lang="el-GR" sz="1600" dirty="0">
              <a:effectLst/>
              <a:latin typeface="Times New Roman" panose="02020603050405020304" pitchFamily="18" charset="0"/>
              <a:ea typeface="Times New Roman" panose="02020603050405020304" pitchFamily="18" charset="0"/>
            </a:endParaRPr>
          </a:p>
          <a:p>
            <a:pPr marL="742950" indent="-285750" algn="just">
              <a:buFont typeface="Arial" panose="020B0604020202020204" pitchFamily="34" charset="0"/>
              <a:buChar char="•"/>
            </a:pPr>
            <a:r>
              <a:rPr lang="el-GR" sz="1600" kern="50" dirty="0">
                <a:effectLst/>
                <a:latin typeface="Times New Roman" panose="02020603050405020304" pitchFamily="18" charset="0"/>
                <a:ea typeface="Times New Roman" panose="02020603050405020304" pitchFamily="18" charset="0"/>
              </a:rPr>
              <a:t>Αίσθηση αυξανόμενης πίεσης στο κεφάλι</a:t>
            </a:r>
            <a:endParaRPr lang="el-GR" sz="1600" dirty="0">
              <a:effectLst/>
              <a:latin typeface="Times New Roman" panose="02020603050405020304" pitchFamily="18" charset="0"/>
              <a:ea typeface="Times New Roman" panose="02020603050405020304" pitchFamily="18" charset="0"/>
            </a:endParaRPr>
          </a:p>
          <a:p>
            <a:pPr marL="742950" indent="-285750" algn="just">
              <a:buFont typeface="Arial" panose="020B0604020202020204" pitchFamily="34" charset="0"/>
              <a:buChar char="•"/>
            </a:pPr>
            <a:r>
              <a:rPr lang="el-GR" sz="1600" kern="50" dirty="0">
                <a:effectLst/>
                <a:latin typeface="Times New Roman" panose="02020603050405020304" pitchFamily="18" charset="0"/>
                <a:ea typeface="Times New Roman" panose="02020603050405020304" pitchFamily="18" charset="0"/>
              </a:rPr>
              <a:t>αίσθηση καψίματος στο κεφάλι και αναψοκοκκίνισμα στο πρόσωπο</a:t>
            </a:r>
            <a:endParaRPr lang="el-GR" sz="1600" dirty="0">
              <a:effectLst/>
              <a:latin typeface="Times New Roman" panose="02020603050405020304" pitchFamily="18" charset="0"/>
              <a:ea typeface="Times New Roman" panose="02020603050405020304" pitchFamily="18" charset="0"/>
            </a:endParaRPr>
          </a:p>
          <a:p>
            <a:pPr marL="742950" indent="-285750" algn="just">
              <a:buFont typeface="Arial" panose="020B0604020202020204" pitchFamily="34" charset="0"/>
              <a:buChar char="•"/>
            </a:pPr>
            <a:r>
              <a:rPr lang="el-GR" sz="1600" kern="50" dirty="0">
                <a:effectLst/>
                <a:latin typeface="Times New Roman" panose="02020603050405020304" pitchFamily="18" charset="0"/>
                <a:ea typeface="Times New Roman" panose="02020603050405020304" pitchFamily="18" charset="0"/>
              </a:rPr>
              <a:t>ταχυπαλμία, εφίδρωση και ταχεία αναπνοή</a:t>
            </a: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Τα παραπάνω σημάδια είναι όλα ενδείξεις ότι το σώμα σας προετοιμάζεται για “μάχη ή φυγή”, μια ενστικτώδη αντίδραση σε μια απειλητική κατάσταση. Από τη στιγμή που θα αναγνωρίσετε ότι αρχίζετε να θυμώνετε, έχετε πλέον τη δυνατότητα να κάνετε κάτι για να αποκλιμακώσετε τη κατάσταση προτού ξεφύγει εκτός ελέγχου.       </a:t>
            </a:r>
            <a:endParaRPr lang="el-GR" sz="1600" dirty="0">
              <a:effectLst/>
              <a:latin typeface="Times New Roman" panose="02020603050405020304" pitchFamily="18" charset="0"/>
              <a:ea typeface="Times New Roman" panose="02020603050405020304" pitchFamily="18" charset="0"/>
            </a:endParaRPr>
          </a:p>
          <a:p>
            <a:pPr algn="just">
              <a:spcBef>
                <a:spcPts val="1000"/>
              </a:spcBef>
              <a:spcAft>
                <a:spcPts val="500"/>
              </a:spcAft>
            </a:pPr>
            <a:r>
              <a:rPr lang="el-GR" sz="16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524923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19" y="2266234"/>
            <a:ext cx="10315813" cy="2249527"/>
          </a:xfrm>
          <a:prstGeom prst="rect">
            <a:avLst/>
          </a:prstGeom>
          <a:noFill/>
        </p:spPr>
        <p:txBody>
          <a:bodyPr wrap="square">
            <a:spAutoFit/>
          </a:bodyPr>
          <a:lstStyle/>
          <a:p>
            <a:pPr algn="just">
              <a:lnSpc>
                <a:spcPct val="107000"/>
              </a:lnSpc>
              <a:spcAft>
                <a:spcPts val="800"/>
              </a:spcAft>
            </a:pPr>
            <a:r>
              <a:rPr lang="el-GR" sz="1800" kern="50" dirty="0">
                <a:effectLst/>
                <a:latin typeface="Times New Roman" panose="02020603050405020304" pitchFamily="18" charset="0"/>
                <a:ea typeface="SimSun" panose="02010600030101010101" pitchFamily="2" charset="-122"/>
                <a:cs typeface="Times New Roman" panose="02020603050405020304" pitchFamily="18" charset="0"/>
              </a:rPr>
              <a:t>Στόχος της Διαχείρισης του Θυμού είναι να μειώσει τα αρνητικά συναισθήματα και να αποτρέψει τις σωματικές συνέπειες. Ο πιο αποτελεσματικός τρόπος διαχείρισης του θυμού είναι η αντιμετώπιση της πηγής του θυμού είτε πρόκειται για άλλα άτομα, είτε για τον εαυτό μας αλλά και για καθημερινές καταστάσεις.</a:t>
            </a:r>
            <a:endParaRPr lang="el-GR" sz="1800"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Aft>
                <a:spcPts val="800"/>
              </a:spcAft>
            </a:pPr>
            <a:r>
              <a:rPr lang="el-GR" sz="1800" kern="50" dirty="0">
                <a:effectLst/>
                <a:latin typeface="Times New Roman" panose="02020603050405020304" pitchFamily="18" charset="0"/>
                <a:ea typeface="SimSun" panose="02010600030101010101" pitchFamily="2" charset="-122"/>
                <a:cs typeface="Times New Roman" panose="02020603050405020304" pitchFamily="18" charset="0"/>
              </a:rPr>
              <a:t>Η πιο αναποτελεσματική προσέγγιση είναι η καταπίεση των συναισθημάτων θυμού χωρίς την επεξεργασία τους και η αποφυγή της κατάστασης αλλά και των παραγόντων που προκάλεσαν το θυμό. Αυτός ο τρόπος είναι επιζήμιος στις ανθρώπινες σχέσεις αφού η «αποθήκευση» συναισθημάτων θυμού συνήθως οδηγεί σε τιμωρητικές συμπεριφορές.</a:t>
            </a:r>
            <a:endParaRPr lang="el-GR" sz="18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75305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64024" y="1725166"/>
            <a:ext cx="10853158" cy="3806170"/>
          </a:xfrm>
          <a:prstGeom prst="rect">
            <a:avLst/>
          </a:prstGeom>
          <a:noFill/>
        </p:spPr>
        <p:txBody>
          <a:bodyPr wrap="square">
            <a:spAutoFit/>
          </a:bodyPr>
          <a:lstStyle/>
          <a:p>
            <a:pPr marL="457200" algn="just"/>
            <a:r>
              <a:rPr lang="el-GR" sz="1600" b="1" kern="50" dirty="0">
                <a:effectLst/>
                <a:latin typeface="Times New Roman" panose="02020603050405020304" pitchFamily="18" charset="0"/>
                <a:ea typeface="Times New Roman" panose="02020603050405020304" pitchFamily="18" charset="0"/>
              </a:rPr>
              <a:t>Νο 1: Κάντε ένα διάλειμμα</a:t>
            </a:r>
            <a:endParaRPr lang="el-GR" sz="1600" dirty="0">
              <a:effectLst/>
              <a:latin typeface="Times New Roman" panose="02020603050405020304" pitchFamily="18" charset="0"/>
              <a:ea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Πριν αντιδράσετε σε μια τεταμένη κατάσταση, αφιερώστε λίγα λεπτά για να </a:t>
            </a:r>
            <a:r>
              <a:rPr lang="el-GR" sz="1600" b="1" kern="50" dirty="0">
                <a:effectLst/>
                <a:latin typeface="Times New Roman" panose="02020603050405020304" pitchFamily="18" charset="0"/>
                <a:ea typeface="Times New Roman" panose="02020603050405020304" pitchFamily="18" charset="0"/>
              </a:rPr>
              <a:t>αναπνεύσετε διαφραγματικά και μετρήστε μέχρι το 10</a:t>
            </a:r>
            <a:r>
              <a:rPr lang="el-GR" sz="1600" kern="50" dirty="0">
                <a:effectLst/>
                <a:latin typeface="Times New Roman" panose="02020603050405020304" pitchFamily="18" charset="0"/>
                <a:ea typeface="Times New Roman" panose="02020603050405020304" pitchFamily="18" charset="0"/>
              </a:rPr>
              <a:t>, καθώς αυτό μπορεί να βοηθήσει στην εκτόνωση του θυμού σας. Εάν είναι απαραίτητο, «απομακρυνθείτε» για λίγο από το πρόσωπο ή την κατάσταση που σας εξοργίζει, μέχρι τα συναισθήματά σας να υποχωρήσουν. Μπορείτε να πείτε στον άλλο: </a:t>
            </a:r>
            <a:r>
              <a:rPr lang="el-GR" sz="1600" i="1" kern="50" dirty="0">
                <a:effectLst/>
                <a:latin typeface="Times New Roman" panose="02020603050405020304" pitchFamily="18" charset="0"/>
                <a:ea typeface="Times New Roman" panose="02020603050405020304" pitchFamily="18" charset="0"/>
              </a:rPr>
              <a:t>“Χρειάζομαι λίγο χρόνο για ένα διάλειμμα. Θα επανέλθω και θα το ξανασυζητήσουμε σε μισή ώρα”.</a:t>
            </a:r>
            <a:endParaRPr lang="el-GR" sz="1600" dirty="0">
              <a:effectLst/>
              <a:latin typeface="Times New Roman" panose="02020603050405020304" pitchFamily="18" charset="0"/>
              <a:ea typeface="Times New Roman" panose="02020603050405020304" pitchFamily="18" charset="0"/>
            </a:endParaRPr>
          </a:p>
          <a:p>
            <a:pPr marL="457200" algn="just"/>
            <a:r>
              <a:rPr lang="el-GR" sz="1600" b="1" kern="50" dirty="0">
                <a:effectLst/>
                <a:latin typeface="Times New Roman" panose="02020603050405020304" pitchFamily="18" charset="0"/>
                <a:ea typeface="Times New Roman" panose="02020603050405020304" pitchFamily="18" charset="0"/>
              </a:rPr>
              <a:t>Νο 2: Μόλις ηρεμήσετε, εκφραστείτε</a:t>
            </a:r>
            <a:endParaRPr lang="el-GR" sz="1600" dirty="0">
              <a:effectLst/>
              <a:latin typeface="Times New Roman" panose="02020603050405020304" pitchFamily="18" charset="0"/>
              <a:ea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Όταν είστε σίγουροι πως σκέφτεστε καθαρά, εκφράστε την απογοήτευσή σας με σίγουρο και ήρεμο τρόπο. Δηλώστε τον προβληματισμό και τις ανάγκες σας ξεκάθαρα και ειλικρινά, χωρίς να πληγώνετε τους άλλους ή να προσπαθείτε να τους ελέγξετε.</a:t>
            </a:r>
            <a:endParaRPr lang="el-GR" sz="1600" dirty="0">
              <a:effectLst/>
              <a:latin typeface="Times New Roman" panose="02020603050405020304" pitchFamily="18" charset="0"/>
              <a:ea typeface="Times New Roman" panose="02020603050405020304" pitchFamily="18" charset="0"/>
            </a:endParaRPr>
          </a:p>
          <a:p>
            <a:pPr marL="457200" algn="just"/>
            <a:r>
              <a:rPr lang="el-GR" sz="1600" b="1" kern="50" dirty="0">
                <a:effectLst/>
                <a:latin typeface="Times New Roman" panose="02020603050405020304" pitchFamily="18" charset="0"/>
                <a:ea typeface="Times New Roman" panose="02020603050405020304" pitchFamily="18" charset="0"/>
              </a:rPr>
              <a:t>Νο. 3: Κάντε κάποιου είδους άσκηση</a:t>
            </a:r>
            <a:endParaRPr lang="el-GR" sz="1600" dirty="0">
              <a:effectLst/>
              <a:latin typeface="Times New Roman" panose="02020603050405020304" pitchFamily="18" charset="0"/>
              <a:ea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rPr>
              <a:t>Η φυσική δραστηριότητα μπορεί να προσφέρει μια διέξοδο ειδικά εάν νιώθετε έντονο θυμό. Εάν ο θυμός σας, σας κυριεύει, βγείτε για ένα γρήγορο περίπατο ή για τρέξιμο, ή περάστε λίγο χρόνο για να κάνετε άλλες αγαπημένες δραστηριότητες. Η φυσική δραστηριότητα διεγείρει διάφορες χημικές ουσίες στον εγκέφαλο (ενδορφίνες, σεροτονίνη) που μπορεί να σας βοηθήσουν να είστε πιο χαλαροί κι ευτυχισμένοι.</a:t>
            </a:r>
            <a:endParaRPr lang="el-G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102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Θυμού</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36960" y="1725166"/>
            <a:ext cx="11118079" cy="4701287"/>
          </a:xfrm>
          <a:prstGeom prst="rect">
            <a:avLst/>
          </a:prstGeom>
          <a:noFill/>
        </p:spPr>
        <p:txBody>
          <a:bodyPr wrap="square">
            <a:spAutoFit/>
          </a:bodyPr>
          <a:lstStyle/>
          <a:p>
            <a:pPr marL="457200" algn="just"/>
            <a:r>
              <a:rPr lang="el-GR" sz="1600" b="1" kern="50" dirty="0">
                <a:effectLst/>
                <a:latin typeface="Times New Roman" panose="02020603050405020304" pitchFamily="18" charset="0"/>
                <a:ea typeface="Times New Roman" panose="02020603050405020304" pitchFamily="18" charset="0"/>
                <a:cs typeface="Times New Roman" panose="02020603050405020304" pitchFamily="18" charset="0"/>
              </a:rPr>
              <a:t>Νο 4: Σκεφτείτε πριν μιλήσετε</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cs typeface="Times New Roman" panose="02020603050405020304" pitchFamily="18" charset="0"/>
              </a:rPr>
              <a:t>Όταν βρίσκεστε «εν βρασμώ», είναι εύκολο να πείτε κάτι που θα μετανιώσετε αργότερα. Αφήστε λίγη ώρα για να σκεφτείτε πριν πείτε οτιδήποτε και επιτρέψτε και στους άλλους που εμπλέκονται στο «πρόβλημα» να κάνουν το ίδιο.</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l-GR" sz="1600" b="1" kern="50" dirty="0">
                <a:effectLst/>
                <a:latin typeface="Times New Roman" panose="02020603050405020304" pitchFamily="18" charset="0"/>
                <a:ea typeface="Times New Roman" panose="02020603050405020304" pitchFamily="18" charset="0"/>
                <a:cs typeface="Times New Roman" panose="02020603050405020304" pitchFamily="18" charset="0"/>
              </a:rPr>
              <a:t>Νο 5: Επικεντρωθείτε στο πρόβλημα και Προσδιορίστε πιθανές λύσεις</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cs typeface="Times New Roman" panose="02020603050405020304" pitchFamily="18" charset="0"/>
              </a:rPr>
              <a:t>Αντί να επικεντρωθείτε στο ξέσπασμα του θυμού σας, συγκεντρωθείτε στην επίλυση του ζητήματος. Υπενθυμίστε στον εαυτό σας ότι η επιθετικότητα του θυμού δε βγάζει πουθενά και μπορεί μόνο να κάνει τα πράγματα χειρότερα. Για να αποφευχθεί η κριτική ή η διάθεση επίρριψης ευθυνών -που θα μπορούσε μόνο να αυξήσει την ένταση- επικεντρωθείτε στο τι μπορείτε να γίνει για να λυθεί το πρόβλημα. Να είστε ξεκάθαροι και συγκεκριμένοι. Για παράδειγμα, πείτε, «Ειλικρινά ένιωσα θυμό και απογοήτευση όταν έφυγες και δε με βοήθησες να μαζέψουμε τα πιάτα» αντί «Ποτέ δε με βοηθάς στις δουλειές του σπιτιού!»</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l-GR" sz="1600" b="1" kern="50" dirty="0">
                <a:effectLst/>
                <a:latin typeface="Times New Roman" panose="02020603050405020304" pitchFamily="18" charset="0"/>
                <a:ea typeface="Times New Roman" panose="02020603050405020304" pitchFamily="18" charset="0"/>
                <a:cs typeface="Times New Roman" panose="02020603050405020304" pitchFamily="18" charset="0"/>
              </a:rPr>
              <a:t>Νο 6: Αποκτήστε δεξιότητες χαλάρωσης</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1000"/>
              </a:spcBef>
              <a:spcAft>
                <a:spcPts val="500"/>
              </a:spcAft>
            </a:pPr>
            <a:r>
              <a:rPr lang="el-GR" sz="1600" kern="50" dirty="0">
                <a:effectLst/>
                <a:latin typeface="Times New Roman" panose="02020603050405020304" pitchFamily="18" charset="0"/>
                <a:ea typeface="Times New Roman" panose="02020603050405020304" pitchFamily="18" charset="0"/>
                <a:cs typeface="Times New Roman" panose="02020603050405020304" pitchFamily="18" charset="0"/>
              </a:rPr>
              <a:t>Όταν βρίσκεστε σε ένταση, προσπαθήστε να χαλαρώσετε με μερικές απλές πρακτικές: κάντε ασκήσεις διαφραγματικής αναπνοής, φανταστείτε μια χαλαρωτική και χαρούμενη σκηνή, ή επαναλάβετε μια ήρεμη λέξη ή φράση, όπως «χαλάρωσε ή ηρέμησε». Μπορείτε επίσης να ακούσετε μουσική.</a:t>
            </a:r>
            <a:endParaRPr lang="el-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l-GR" sz="1600" kern="50" dirty="0">
                <a:effectLst/>
                <a:latin typeface="Times New Roman" panose="02020603050405020304" pitchFamily="18" charset="0"/>
                <a:ea typeface="SimSun" panose="02010600030101010101" pitchFamily="2" charset="-122"/>
                <a:cs typeface="Times New Roman" panose="02020603050405020304" pitchFamily="18" charset="0"/>
              </a:rPr>
              <a:t>Το να μάθετε να ελέγχετε το θυμό σας, μπορεί να είναι μια πρόκληση. Εξετάστε το ενδεχόμενο να ζητήσετε βοήθεια από κάποιον ειδικό, εάν ο θυμός σας μοιάζει να βρίσκεται εκτός ελέγχου, σας αναγκάζει να κάνετε πράγματα που μετανιώνετε ή βλάπτουν τους γύρω σας.</a:t>
            </a:r>
            <a:endParaRPr lang="el-G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887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Επιθετικότητας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10606370" cy="3693319"/>
          </a:xfrm>
          <a:prstGeom prst="rect">
            <a:avLst/>
          </a:prstGeom>
          <a:noFill/>
        </p:spPr>
        <p:txBody>
          <a:bodyPr wrap="square">
            <a:spAutoFit/>
          </a:bodyPr>
          <a:lstStyle/>
          <a:p>
            <a:pPr algn="just"/>
            <a:r>
              <a:rPr lang="el-GR" sz="1800" b="1" u="sng" dirty="0">
                <a:effectLst/>
                <a:latin typeface="Times New Roman" panose="02020603050405020304" pitchFamily="18" charset="0"/>
                <a:ea typeface="Times New Roman" panose="02020603050405020304" pitchFamily="18" charset="0"/>
              </a:rPr>
              <a:t>Λειτουργική Επικοινωνία</a:t>
            </a:r>
            <a:endParaRPr lang="el-GR" sz="1800" dirty="0">
              <a:effectLst/>
              <a:latin typeface="Times New Roman" panose="02020603050405020304" pitchFamily="18" charset="0"/>
              <a:ea typeface="Times New Roman" panose="02020603050405020304" pitchFamily="18" charset="0"/>
            </a:endParaRPr>
          </a:p>
          <a:p>
            <a:pPr algn="just"/>
            <a:r>
              <a:rPr lang="el-GR" sz="1800" b="1" u="none" strike="noStrike"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r>
              <a:rPr lang="el-GR" sz="1800" dirty="0">
                <a:effectLst/>
                <a:latin typeface="Times New Roman" panose="02020603050405020304" pitchFamily="18" charset="0"/>
                <a:ea typeface="Times New Roman" panose="02020603050405020304" pitchFamily="18" charset="0"/>
              </a:rPr>
              <a:t>Χαρακτηριστικά των θετικών διαπροσωπικών σχέσεων είναι:</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ο αμοιβαίος σεβασμός</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αμοιβαία εμπιστοσύνη</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το αμοιβαίο ενδιαφέρον</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ενσυναίσθηση</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έμφαση στις θετικές ενέργειες παρά στα λάθη</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αποδοχή των αδυναμιών και η υποστήριξη για την απαλοιφή τους </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συνεργασία</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ανταλλαγή ιδεών</a:t>
            </a:r>
          </a:p>
          <a:p>
            <a:pPr marL="285750" indent="-285750" algn="just">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η αμοιβαία έκφραση συναισθημάτων</a:t>
            </a:r>
          </a:p>
          <a:p>
            <a:pPr algn="just"/>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327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1B4B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0C60F-0A62-44F0-9077-D24B1E4F9942}"/>
              </a:ext>
            </a:extLst>
          </p:cNvPr>
          <p:cNvSpPr txBox="1">
            <a:spLocks/>
          </p:cNvSpPr>
          <p:nvPr/>
        </p:nvSpPr>
        <p:spPr>
          <a:xfrm>
            <a:off x="0" y="961390"/>
            <a:ext cx="12192000" cy="285707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en-US" sz="7200" b="1" dirty="0">
                <a:solidFill>
                  <a:schemeClr val="bg1"/>
                </a:solidFill>
                <a:latin typeface="Averta Light" panose="00000400000000000000" pitchFamily="50" charset="-95"/>
              </a:rPr>
              <a:t>ONLINE </a:t>
            </a:r>
            <a:r>
              <a:rPr lang="el-GR" sz="7200" b="1" dirty="0">
                <a:solidFill>
                  <a:schemeClr val="bg1"/>
                </a:solidFill>
                <a:latin typeface="Averta Light" panose="00000400000000000000" pitchFamily="50" charset="-95"/>
              </a:rPr>
              <a:t>ΣΥΝΑΝΤΗΣΗ</a:t>
            </a:r>
            <a:endParaRPr lang="el-GR" sz="4400" b="1" dirty="0">
              <a:solidFill>
                <a:schemeClr val="bg1"/>
              </a:solidFill>
              <a:latin typeface="Averta Light" panose="00000400000000000000" pitchFamily="50" charset="-95"/>
            </a:endParaRPr>
          </a:p>
          <a:p>
            <a:pPr>
              <a:spcAft>
                <a:spcPts val="600"/>
              </a:spcAft>
            </a:pPr>
            <a:r>
              <a:rPr lang="el-GR" sz="4400" b="1" dirty="0">
                <a:solidFill>
                  <a:schemeClr val="bg1"/>
                </a:solidFill>
                <a:latin typeface="Averta Light" panose="00000400000000000000" pitchFamily="50" charset="-95"/>
              </a:rPr>
              <a:t>Διαχείριση Κρίσεων στο Σχολικό Περιβάλλον</a:t>
            </a:r>
            <a:endParaRPr lang="el-GR" sz="7200" b="1" dirty="0">
              <a:solidFill>
                <a:schemeClr val="bg1"/>
              </a:solidFill>
              <a:latin typeface="Averta Light" panose="00000400000000000000" pitchFamily="50" charset="-95"/>
            </a:endParaRPr>
          </a:p>
        </p:txBody>
      </p:sp>
      <p:sp>
        <p:nvSpPr>
          <p:cNvPr id="3" name="Title 1">
            <a:extLst>
              <a:ext uri="{FF2B5EF4-FFF2-40B4-BE49-F238E27FC236}">
                <a16:creationId xmlns:a16="http://schemas.microsoft.com/office/drawing/2014/main" id="{07D788EA-CF75-49C1-87B6-51A716992017}"/>
              </a:ext>
            </a:extLst>
          </p:cNvPr>
          <p:cNvSpPr txBox="1">
            <a:spLocks/>
          </p:cNvSpPr>
          <p:nvPr/>
        </p:nvSpPr>
        <p:spPr>
          <a:xfrm>
            <a:off x="0" y="5994400"/>
            <a:ext cx="12191999" cy="55880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el-GR" sz="4000" b="1" dirty="0">
                <a:solidFill>
                  <a:srgbClr val="DD3800"/>
                </a:solidFill>
                <a:latin typeface="Averta Light" panose="00000400000000000000" pitchFamily="50" charset="-95"/>
              </a:rPr>
              <a:t>08.06.2022</a:t>
            </a:r>
            <a:endParaRPr lang="en-US" sz="2000" b="1" dirty="0">
              <a:solidFill>
                <a:srgbClr val="DD3800"/>
              </a:solidFill>
              <a:latin typeface="Averta Light" panose="00000400000000000000" pitchFamily="50" charset="-95"/>
            </a:endParaRPr>
          </a:p>
        </p:txBody>
      </p:sp>
      <p:sp>
        <p:nvSpPr>
          <p:cNvPr id="4" name="Title 1">
            <a:extLst>
              <a:ext uri="{FF2B5EF4-FFF2-40B4-BE49-F238E27FC236}">
                <a16:creationId xmlns:a16="http://schemas.microsoft.com/office/drawing/2014/main" id="{2D09B414-BCFF-4B35-93EB-3BA0DB83BCA2}"/>
              </a:ext>
            </a:extLst>
          </p:cNvPr>
          <p:cNvSpPr txBox="1">
            <a:spLocks/>
          </p:cNvSpPr>
          <p:nvPr/>
        </p:nvSpPr>
        <p:spPr>
          <a:xfrm>
            <a:off x="353683" y="4313208"/>
            <a:ext cx="11576649" cy="80287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l-GR" sz="3200" b="1" dirty="0">
                <a:solidFill>
                  <a:srgbClr val="212A52"/>
                </a:solidFill>
                <a:latin typeface="Averta Light" panose="00000400000000000000" pitchFamily="50" charset="-95"/>
              </a:rPr>
              <a:t>Εισήγηση: Μαρία Μακριδάκη, Ψυχολόγος ΜΨΑ Θάλπος Αττικής</a:t>
            </a:r>
            <a:endParaRPr lang="el-GR" sz="1600" dirty="0">
              <a:solidFill>
                <a:srgbClr val="212A52"/>
              </a:solidFill>
              <a:latin typeface="Averta Light" panose="00000400000000000000" pitchFamily="50" charset="-95"/>
            </a:endParaRPr>
          </a:p>
        </p:txBody>
      </p:sp>
    </p:spTree>
    <p:extLst>
      <p:ext uri="{BB962C8B-B14F-4D97-AF65-F5344CB8AC3E}">
        <p14:creationId xmlns:p14="http://schemas.microsoft.com/office/powerpoint/2010/main" val="393081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Επιθετικότητας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10426908" cy="1477328"/>
          </a:xfrm>
          <a:prstGeom prst="rect">
            <a:avLst/>
          </a:prstGeom>
          <a:noFill/>
        </p:spPr>
        <p:txBody>
          <a:bodyPr wrap="square">
            <a:spAutoFit/>
          </a:bodyPr>
          <a:lstStyle/>
          <a:p>
            <a:pPr algn="just"/>
            <a:r>
              <a:rPr lang="el-GR" sz="1800" dirty="0">
                <a:effectLst/>
                <a:latin typeface="Times New Roman" panose="02020603050405020304" pitchFamily="18" charset="0"/>
                <a:ea typeface="Times New Roman" panose="02020603050405020304" pitchFamily="18" charset="0"/>
              </a:rPr>
              <a:t>Όσον αφορά τις δεξιότητες λήψης </a:t>
            </a:r>
            <a:r>
              <a:rPr lang="el-GR" dirty="0">
                <a:latin typeface="Times New Roman" panose="02020603050405020304" pitchFamily="18" charset="0"/>
                <a:ea typeface="Times New Roman" panose="02020603050405020304" pitchFamily="18" charset="0"/>
              </a:rPr>
              <a:t>μηνυμάτων</a:t>
            </a:r>
            <a:r>
              <a:rPr lang="el-GR" sz="1800" dirty="0">
                <a:effectLst/>
                <a:latin typeface="Times New Roman" panose="02020603050405020304" pitchFamily="18" charset="0"/>
                <a:ea typeface="Times New Roman" panose="02020603050405020304" pitchFamily="18" charset="0"/>
              </a:rPr>
              <a:t> από τους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ο εκπαιδευτικός, καλό είναι να αναπτύξει τις δεξιότητες της </a:t>
            </a:r>
            <a:r>
              <a:rPr lang="el-GR" sz="1800" b="1" dirty="0">
                <a:effectLst/>
                <a:latin typeface="Times New Roman" panose="02020603050405020304" pitchFamily="18" charset="0"/>
                <a:ea typeface="Times New Roman" panose="02020603050405020304" pitchFamily="18" charset="0"/>
              </a:rPr>
              <a:t>ενεργητικής ακρόασης</a:t>
            </a:r>
            <a:r>
              <a:rPr lang="el-GR" sz="1800" dirty="0">
                <a:effectLst/>
                <a:latin typeface="Times New Roman" panose="02020603050405020304" pitchFamily="18" charset="0"/>
                <a:ea typeface="Times New Roman" panose="02020603050405020304" pitchFamily="18" charset="0"/>
              </a:rPr>
              <a:t>, και της συναισθηµατικής κατανόησης (</a:t>
            </a:r>
            <a:r>
              <a:rPr lang="el-GR" sz="1800" b="1" dirty="0">
                <a:effectLst/>
                <a:latin typeface="Times New Roman" panose="02020603050405020304" pitchFamily="18" charset="0"/>
                <a:ea typeface="Times New Roman" panose="02020603050405020304" pitchFamily="18" charset="0"/>
              </a:rPr>
              <a:t>ενσυναίσθηση</a:t>
            </a:r>
            <a:r>
              <a:rPr lang="el-GR" sz="1800" dirty="0">
                <a:effectLst/>
                <a:latin typeface="Times New Roman" panose="02020603050405020304" pitchFamily="18" charset="0"/>
                <a:ea typeface="Times New Roman" panose="02020603050405020304" pitchFamily="18" charset="0"/>
              </a:rPr>
              <a:t>). Η ενεργητική ακρόαση θα του επιτρέψει να έχει ολοκληρωμένη εικόνα της άποψης του </a:t>
            </a:r>
            <a:r>
              <a:rPr lang="el-GR" dirty="0">
                <a:latin typeface="Times New Roman" panose="02020603050405020304" pitchFamily="18" charset="0"/>
                <a:ea typeface="Times New Roman" panose="02020603050405020304" pitchFamily="18" charset="0"/>
              </a:rPr>
              <a:t>μαθητή</a:t>
            </a:r>
            <a:r>
              <a:rPr lang="el-GR" sz="1800" dirty="0">
                <a:effectLst/>
                <a:latin typeface="Times New Roman" panose="02020603050405020304" pitchFamily="18" charset="0"/>
                <a:ea typeface="Times New Roman" panose="02020603050405020304" pitchFamily="18" charset="0"/>
              </a:rPr>
              <a:t>, ενώ η συναισθηματική κατανόηση θα του επιτρέψει να κατανοήσει αυτή την άποψη και να δει τα πράγματα από την οπτική γωνία του </a:t>
            </a:r>
            <a:r>
              <a:rPr lang="el-GR" dirty="0">
                <a:latin typeface="Times New Roman" panose="02020603050405020304" pitchFamily="18" charset="0"/>
                <a:ea typeface="Times New Roman" panose="02020603050405020304" pitchFamily="18" charset="0"/>
              </a:rPr>
              <a:t>μαθητή. </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3849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Ενεργητική Ακρόαση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494232" y="1698444"/>
            <a:ext cx="11203536" cy="4565352"/>
          </a:xfrm>
          <a:prstGeom prst="rect">
            <a:avLst/>
          </a:prstGeom>
          <a:noFill/>
        </p:spPr>
        <p:txBody>
          <a:bodyPr wrap="square">
            <a:spAutoFit/>
          </a:bodyPr>
          <a:lstStyle/>
          <a:p>
            <a:pPr algn="just">
              <a:spcBef>
                <a:spcPts val="500"/>
              </a:spcBef>
              <a:spcAft>
                <a:spcPts val="500"/>
              </a:spcAft>
            </a:pPr>
            <a:r>
              <a:rPr lang="el-GR" sz="1400" kern="50" dirty="0">
                <a:effectLst/>
                <a:latin typeface="Times New Roman" panose="02020603050405020304" pitchFamily="18" charset="0"/>
                <a:ea typeface="Times New Roman" panose="02020603050405020304" pitchFamily="18" charset="0"/>
              </a:rPr>
              <a:t>Η ακρόαση είναι τόσο βασική που τείνουμε να την θεωρούμε δεδομένη. </a:t>
            </a:r>
            <a:r>
              <a:rPr lang="el-GR" sz="1400" b="1" kern="50" dirty="0">
                <a:effectLst/>
                <a:latin typeface="Times New Roman" panose="02020603050405020304" pitchFamily="18" charset="0"/>
                <a:ea typeface="Times New Roman" panose="02020603050405020304" pitchFamily="18" charset="0"/>
              </a:rPr>
              <a:t>Δυστυχώς, οι περισσότεροι από εμάς πιστεύουμε ότι είμαστε καλύτεροι ακροατές από ότι ισχύει στην πραγματικότητα</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u="sng" kern="50" dirty="0">
                <a:effectLst/>
                <a:latin typeface="Times New Roman" panose="02020603050405020304" pitchFamily="18" charset="0"/>
                <a:ea typeface="Times New Roman" panose="02020603050405020304" pitchFamily="18" charset="0"/>
              </a:rPr>
              <a:t>Αν επικεντρώσουμε στην χρήση καλών δεξιοτήτων ακρόασης, μπορούμε να βελτιώσουμε την σχέση μας με τους μαθητ</a:t>
            </a:r>
            <a:r>
              <a:rPr lang="el-GR" sz="1400" u="sng" kern="50" dirty="0">
                <a:latin typeface="Times New Roman" panose="02020603050405020304" pitchFamily="18" charset="0"/>
                <a:ea typeface="Times New Roman" panose="02020603050405020304" pitchFamily="18" charset="0"/>
              </a:rPr>
              <a:t>ές.</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kern="50" dirty="0">
                <a:effectLst/>
                <a:latin typeface="Times New Roman" panose="02020603050405020304" pitchFamily="18" charset="0"/>
                <a:ea typeface="Times New Roman" panose="02020603050405020304" pitchFamily="18" charset="0"/>
              </a:rPr>
              <a:t>Η ενεργητική ακρόαση είναι μία επικοινωνιακή δεξιότητα διερεύνησης και αναγνώρισης των σκέψεων και των συναισθημάτων.</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b="1" u="sng" kern="50" dirty="0">
                <a:effectLst/>
                <a:latin typeface="Times New Roman" panose="02020603050405020304" pitchFamily="18" charset="0"/>
                <a:ea typeface="Times New Roman" panose="02020603050405020304" pitchFamily="18" charset="0"/>
              </a:rPr>
              <a:t>Η ενεργητική ακρόαση προφανώς απαιτεί από το λήπτη να αναστείλει τις σκέψεις του και τα συναισθήματά του, ώστε να προσέξει αποκλειστικά το μήνυμα του συνομιλητή του.</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u="sng" kern="50" dirty="0">
                <a:effectLst/>
                <a:latin typeface="Times New Roman" panose="02020603050405020304" pitchFamily="18" charset="0"/>
                <a:ea typeface="Times New Roman" panose="02020603050405020304" pitchFamily="18" charset="0"/>
              </a:rPr>
              <a:t>Όταν ο εκπαιδευτικός γίνεται ενεργητικός ακροατής, εκδηλώνει ενδιαφέρον για τον μαθητή και μπορεί να δημιουργήσει μια σχέση εμπιστοσύνης.</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kern="50" dirty="0">
                <a:effectLst/>
                <a:latin typeface="Times New Roman" panose="02020603050405020304" pitchFamily="18" charset="0"/>
                <a:ea typeface="Times New Roman" panose="02020603050405020304" pitchFamily="18" charset="0"/>
              </a:rPr>
              <a:t>Η ενεργητική ακρόαση χρειάζεται </a:t>
            </a:r>
            <a:r>
              <a:rPr lang="el-GR" sz="1400" b="1" kern="50" dirty="0">
                <a:effectLst/>
                <a:latin typeface="Times New Roman" panose="02020603050405020304" pitchFamily="18" charset="0"/>
                <a:ea typeface="Times New Roman" panose="02020603050405020304" pitchFamily="18" charset="0"/>
              </a:rPr>
              <a:t>αυτοσυγκέντρωση</a:t>
            </a:r>
            <a:r>
              <a:rPr lang="el-GR" sz="1400" kern="50" dirty="0">
                <a:effectLst/>
                <a:latin typeface="Times New Roman" panose="02020603050405020304" pitchFamily="18" charset="0"/>
                <a:ea typeface="Times New Roman" panose="02020603050405020304" pitchFamily="18" charset="0"/>
              </a:rPr>
              <a:t> και </a:t>
            </a:r>
            <a:r>
              <a:rPr lang="el-GR" sz="1400" b="1" kern="50" dirty="0">
                <a:effectLst/>
                <a:latin typeface="Times New Roman" panose="02020603050405020304" pitchFamily="18" charset="0"/>
                <a:ea typeface="Times New Roman" panose="02020603050405020304" pitchFamily="18" charset="0"/>
              </a:rPr>
              <a:t>εστιασμένη ενέργεια</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b="1" kern="50" dirty="0">
                <a:effectLst/>
                <a:latin typeface="Times New Roman" panose="02020603050405020304" pitchFamily="18" charset="0"/>
                <a:ea typeface="Times New Roman" panose="02020603050405020304" pitchFamily="18" charset="0"/>
              </a:rPr>
              <a:t>Όλες μας οι αισθήσεις </a:t>
            </a:r>
            <a:r>
              <a:rPr lang="el-GR" sz="1400" kern="50" dirty="0">
                <a:effectLst/>
                <a:latin typeface="Times New Roman" panose="02020603050405020304" pitchFamily="18" charset="0"/>
                <a:ea typeface="Times New Roman" panose="02020603050405020304" pitchFamily="18" charset="0"/>
              </a:rPr>
              <a:t>χρησιμοποιούνται για να αποκωδικοποιήσουμε τα μη λεκτικά μηνύματα δίνοντας ταυτόχρονα προσοχή και στην λεκτική μας επικοινωνία. </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b="1" kern="50" dirty="0">
                <a:effectLst/>
                <a:latin typeface="Times New Roman" panose="02020603050405020304" pitchFamily="18" charset="0"/>
                <a:ea typeface="Times New Roman" panose="02020603050405020304" pitchFamily="18" charset="0"/>
              </a:rPr>
              <a:t>Προσοχή στα συναισθήματα </a:t>
            </a:r>
            <a:r>
              <a:rPr lang="el-GR" sz="1400" kern="50" dirty="0">
                <a:effectLst/>
                <a:latin typeface="Times New Roman" panose="02020603050405020304" pitchFamily="18" charset="0"/>
                <a:ea typeface="Times New Roman" panose="02020603050405020304" pitchFamily="18" charset="0"/>
              </a:rPr>
              <a:t>που διαβάζουμε.</a:t>
            </a:r>
            <a:endParaRPr lang="el-GR" sz="1400" dirty="0">
              <a:effectLst/>
              <a:latin typeface="Times New Roman" panose="02020603050405020304" pitchFamily="18" charset="0"/>
              <a:ea typeface="Times New Roman" panose="02020603050405020304" pitchFamily="18" charset="0"/>
            </a:endParaRPr>
          </a:p>
          <a:p>
            <a:pPr algn="just">
              <a:spcBef>
                <a:spcPts val="500"/>
              </a:spcBef>
              <a:spcAft>
                <a:spcPts val="500"/>
              </a:spcAft>
            </a:pPr>
            <a:r>
              <a:rPr lang="el-GR" sz="1400" kern="50" dirty="0">
                <a:effectLst/>
                <a:latin typeface="Times New Roman" panose="02020603050405020304" pitchFamily="18" charset="0"/>
                <a:ea typeface="Times New Roman" panose="02020603050405020304" pitchFamily="18" charset="0"/>
              </a:rPr>
              <a:t>Διατηρούμε οπτική επαφή χωρίς να κοιτάμε επίμονα, προσπαθούμε το βλέμμα μας να είναι στο ίδιο ύψος με του συνομιλητή μας. Καταβάλουμε συνειδητή προσπάθεια </a:t>
            </a:r>
            <a:r>
              <a:rPr lang="el-GR" sz="1400" b="1" kern="50" dirty="0">
                <a:effectLst/>
                <a:latin typeface="Times New Roman" panose="02020603050405020304" pitchFamily="18" charset="0"/>
                <a:ea typeface="Times New Roman" panose="02020603050405020304" pitchFamily="18" charset="0"/>
              </a:rPr>
              <a:t>να μη διακόψουμε τον συνομιλητή </a:t>
            </a:r>
            <a:r>
              <a:rPr lang="el-GR" sz="1400" kern="50" dirty="0">
                <a:effectLst/>
                <a:latin typeface="Times New Roman" panose="02020603050405020304" pitchFamily="18" charset="0"/>
                <a:ea typeface="Times New Roman" panose="02020603050405020304" pitchFamily="18" charset="0"/>
              </a:rPr>
              <a:t>πριν τελειώσει και να αποκλείσουμε θορύβους που μας αποσπούν την προσοχή κατά την ώρα της ακρόασης. περιμένουμε να ακούσουμε ολόκληρο το μήνυμα προτού αρχίσουμε να ερμηνεύουμε τα όσα ειπώθηκαν </a:t>
            </a:r>
            <a:r>
              <a:rPr lang="el-GR" sz="1400" dirty="0">
                <a:latin typeface="Times New Roman" panose="02020603050405020304" pitchFamily="18" charset="0"/>
                <a:ea typeface="Times New Roman" panose="02020603050405020304" pitchFamily="18" charset="0"/>
              </a:rPr>
              <a:t> </a:t>
            </a:r>
            <a:r>
              <a:rPr lang="el-GR" sz="1400" kern="50" dirty="0">
                <a:effectLst/>
                <a:latin typeface="Times New Roman" panose="02020603050405020304" pitchFamily="18" charset="0"/>
                <a:ea typeface="Times New Roman" panose="02020603050405020304" pitchFamily="18" charset="0"/>
              </a:rPr>
              <a:t>Μη λεκτικές εκφράσεις που υποδηλώνουν ενεργητική ακρόαση, είναι η </a:t>
            </a:r>
            <a:r>
              <a:rPr lang="el-GR" sz="1400" b="1" kern="50" dirty="0">
                <a:effectLst/>
                <a:latin typeface="Times New Roman" panose="02020603050405020304" pitchFamily="18" charset="0"/>
                <a:ea typeface="Times New Roman" panose="02020603050405020304" pitchFamily="18" charset="0"/>
              </a:rPr>
              <a:t>κλίση του σώματος προς τα εμπρός</a:t>
            </a:r>
            <a:r>
              <a:rPr lang="el-GR" sz="1400" kern="50" dirty="0">
                <a:effectLst/>
                <a:latin typeface="Times New Roman" panose="02020603050405020304" pitchFamily="18" charset="0"/>
                <a:ea typeface="Times New Roman" panose="02020603050405020304" pitchFamily="18" charset="0"/>
              </a:rPr>
              <a:t>, η </a:t>
            </a:r>
            <a:r>
              <a:rPr lang="el-GR" sz="1400" b="1" kern="50" dirty="0">
                <a:effectLst/>
                <a:latin typeface="Times New Roman" panose="02020603050405020304" pitchFamily="18" charset="0"/>
                <a:ea typeface="Times New Roman" panose="02020603050405020304" pitchFamily="18" charset="0"/>
              </a:rPr>
              <a:t>επικέντρωση </a:t>
            </a:r>
            <a:r>
              <a:rPr lang="el-GR" sz="1400" kern="50" dirty="0">
                <a:effectLst/>
                <a:latin typeface="Times New Roman" panose="02020603050405020304" pitchFamily="18" charset="0"/>
                <a:ea typeface="Times New Roman" panose="02020603050405020304" pitchFamily="18" charset="0"/>
              </a:rPr>
              <a:t>της προσοχής στο </a:t>
            </a:r>
            <a:r>
              <a:rPr lang="el-GR" sz="1400" b="1" kern="50" dirty="0">
                <a:effectLst/>
                <a:latin typeface="Times New Roman" panose="02020603050405020304" pitchFamily="18" charset="0"/>
                <a:ea typeface="Times New Roman" panose="02020603050405020304" pitchFamily="18" charset="0"/>
              </a:rPr>
              <a:t>πρόσωπο </a:t>
            </a:r>
            <a:r>
              <a:rPr lang="el-GR" sz="1400" kern="50" dirty="0">
                <a:effectLst/>
                <a:latin typeface="Times New Roman" panose="02020603050405020304" pitchFamily="18" charset="0"/>
                <a:ea typeface="Times New Roman" panose="02020603050405020304" pitchFamily="18" charset="0"/>
              </a:rPr>
              <a:t>του </a:t>
            </a:r>
            <a:r>
              <a:rPr lang="el-GR" sz="1400" kern="50" dirty="0">
                <a:latin typeface="Times New Roman" panose="02020603050405020304" pitchFamily="18" charset="0"/>
                <a:ea typeface="Times New Roman" panose="02020603050405020304" pitchFamily="18" charset="0"/>
              </a:rPr>
              <a:t>μαθητή</a:t>
            </a:r>
            <a:r>
              <a:rPr lang="el-GR" sz="1400" kern="50" dirty="0">
                <a:effectLst/>
                <a:latin typeface="Times New Roman" panose="02020603050405020304" pitchFamily="18" charset="0"/>
                <a:ea typeface="Times New Roman" panose="02020603050405020304" pitchFamily="18" charset="0"/>
              </a:rPr>
              <a:t>, ένα </a:t>
            </a:r>
            <a:r>
              <a:rPr lang="el-GR" sz="1400" b="1" kern="50" dirty="0">
                <a:effectLst/>
                <a:latin typeface="Times New Roman" panose="02020603050405020304" pitchFamily="18" charset="0"/>
                <a:ea typeface="Times New Roman" panose="02020603050405020304" pitchFamily="18" charset="0"/>
              </a:rPr>
              <a:t>νεύμα</a:t>
            </a:r>
            <a:r>
              <a:rPr lang="el-GR" sz="1400" kern="50" dirty="0">
                <a:effectLst/>
                <a:latin typeface="Times New Roman" panose="02020603050405020304" pitchFamily="18" charset="0"/>
                <a:ea typeface="Times New Roman" panose="02020603050405020304" pitchFamily="18" charset="0"/>
              </a:rPr>
              <a:t> ότι το μήνυμα είναι κατανοητό και η διατήρηση μιας </a:t>
            </a:r>
            <a:r>
              <a:rPr lang="el-GR" sz="1400" b="1" kern="50" dirty="0">
                <a:effectLst/>
                <a:latin typeface="Times New Roman" panose="02020603050405020304" pitchFamily="18" charset="0"/>
                <a:ea typeface="Times New Roman" panose="02020603050405020304" pitchFamily="18" charset="0"/>
              </a:rPr>
              <a:t>άνετης</a:t>
            </a:r>
            <a:r>
              <a:rPr lang="el-GR" sz="1400" kern="50" dirty="0">
                <a:effectLst/>
                <a:latin typeface="Times New Roman" panose="02020603050405020304" pitchFamily="18" charset="0"/>
                <a:ea typeface="Times New Roman" panose="02020603050405020304" pitchFamily="18" charset="0"/>
              </a:rPr>
              <a:t> στάσης του σώματος </a:t>
            </a:r>
            <a:endParaRPr lang="el-G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671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Ενσυναίσθηση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601054" y="1830399"/>
            <a:ext cx="10989891" cy="3865161"/>
          </a:xfrm>
          <a:prstGeom prst="rect">
            <a:avLst/>
          </a:prstGeom>
          <a:noFill/>
        </p:spPr>
        <p:txBody>
          <a:bodyPr wrap="square">
            <a:spAutoFit/>
          </a:bodyPr>
          <a:lstStyle/>
          <a:p>
            <a:pPr algn="just">
              <a:spcAft>
                <a:spcPts val="1415"/>
              </a:spcAft>
            </a:pPr>
            <a:r>
              <a:rPr lang="el-GR" sz="1600" kern="50" dirty="0">
                <a:solidFill>
                  <a:srgbClr val="262626"/>
                </a:solidFill>
                <a:effectLst/>
                <a:latin typeface="Times New Roman" panose="02020603050405020304" pitchFamily="18" charset="0"/>
                <a:ea typeface="Garamond" panose="02020404030301010803" pitchFamily="18" charset="0"/>
              </a:rPr>
              <a:t>Ενσυναίσθηση είναι η αναγνώριση και η κατανόηση της θέσης, του συναισθήματος, των σκέψεων ή της κατάστασης του άλλου. Αυτός που χρησιμοποιεί την ενσυναίσθηση μπορεί να </a:t>
            </a:r>
            <a:r>
              <a:rPr lang="el-GR" sz="1600" u="sng" kern="50" dirty="0">
                <a:solidFill>
                  <a:srgbClr val="262626"/>
                </a:solidFill>
                <a:effectLst/>
                <a:latin typeface="Times New Roman" panose="02020603050405020304" pitchFamily="18" charset="0"/>
                <a:ea typeface="Garamond" panose="02020404030301010803" pitchFamily="18" charset="0"/>
              </a:rPr>
              <a:t>αναγνωρίσει</a:t>
            </a:r>
            <a:r>
              <a:rPr lang="el-GR" sz="1600" kern="50" dirty="0">
                <a:solidFill>
                  <a:srgbClr val="262626"/>
                </a:solidFill>
                <a:effectLst/>
                <a:latin typeface="Times New Roman" panose="02020603050405020304" pitchFamily="18" charset="0"/>
                <a:ea typeface="Garamond" panose="02020404030301010803" pitchFamily="18" charset="0"/>
              </a:rPr>
              <a:t>, να </a:t>
            </a:r>
            <a:r>
              <a:rPr lang="el-GR" sz="1600" u="sng" kern="50" dirty="0">
                <a:solidFill>
                  <a:srgbClr val="262626"/>
                </a:solidFill>
                <a:effectLst/>
                <a:latin typeface="Times New Roman" panose="02020603050405020304" pitchFamily="18" charset="0"/>
                <a:ea typeface="Garamond" panose="02020404030301010803" pitchFamily="18" charset="0"/>
              </a:rPr>
              <a:t>αντιληφθεί</a:t>
            </a:r>
            <a:r>
              <a:rPr lang="el-GR" sz="1600" kern="50" dirty="0">
                <a:solidFill>
                  <a:srgbClr val="262626"/>
                </a:solidFill>
                <a:effectLst/>
                <a:latin typeface="Times New Roman" panose="02020603050405020304" pitchFamily="18" charset="0"/>
                <a:ea typeface="Garamond" panose="02020404030301010803" pitchFamily="18" charset="0"/>
              </a:rPr>
              <a:t> και να </a:t>
            </a:r>
            <a:r>
              <a:rPr lang="el-GR" sz="1600" u="sng" kern="50" dirty="0">
                <a:solidFill>
                  <a:srgbClr val="262626"/>
                </a:solidFill>
                <a:effectLst/>
                <a:latin typeface="Times New Roman" panose="02020603050405020304" pitchFamily="18" charset="0"/>
                <a:ea typeface="Garamond" panose="02020404030301010803" pitchFamily="18" charset="0"/>
              </a:rPr>
              <a:t>αισθανθεί</a:t>
            </a:r>
            <a:r>
              <a:rPr lang="el-GR" sz="1600" kern="50" dirty="0">
                <a:solidFill>
                  <a:srgbClr val="262626"/>
                </a:solidFill>
                <a:effectLst/>
                <a:latin typeface="Times New Roman" panose="02020603050405020304" pitchFamily="18" charset="0"/>
                <a:ea typeface="Garamond" panose="02020404030301010803" pitchFamily="18" charset="0"/>
              </a:rPr>
              <a:t> αυτό που αισθάνεται κάποιο άλλο άτομο. Με αυτό τον τρόπο βάζει </a:t>
            </a:r>
            <a:r>
              <a:rPr lang="el-GR" sz="1600" b="1" kern="50" dirty="0">
                <a:solidFill>
                  <a:srgbClr val="262626"/>
                </a:solidFill>
                <a:effectLst/>
                <a:latin typeface="Times New Roman" panose="02020603050405020304" pitchFamily="18" charset="0"/>
                <a:ea typeface="Garamond" panose="02020404030301010803" pitchFamily="18" charset="0"/>
              </a:rPr>
              <a:t>τον εαυτό του στη θέση του άλλου</a:t>
            </a:r>
            <a:r>
              <a:rPr lang="el-GR" sz="1600" kern="50" dirty="0">
                <a:solidFill>
                  <a:srgbClr val="262626"/>
                </a:solidFill>
                <a:effectLst/>
                <a:latin typeface="Times New Roman" panose="02020603050405020304" pitchFamily="18" charset="0"/>
                <a:ea typeface="Garamond" panose="02020404030301010803" pitchFamily="18" charset="0"/>
              </a:rPr>
              <a:t>, κατανοεί τη συμπεριφορά του άλλου ατόμου και αναγνωρίζει τα κίνητρά της. Βλέπει δηλαδή τον κόσμο μέσα από τα μάτια του άλλου.</a:t>
            </a:r>
            <a:endParaRPr lang="el-GR" sz="1600" kern="50" dirty="0">
              <a:solidFill>
                <a:srgbClr val="262626"/>
              </a:solidFill>
              <a:latin typeface="Arial" panose="020B0604020202020204" pitchFamily="34" charset="0"/>
              <a:ea typeface="Garamond" panose="02020404030301010803" pitchFamily="18" charset="0"/>
            </a:endParaRPr>
          </a:p>
          <a:p>
            <a:pPr algn="just">
              <a:spcAft>
                <a:spcPts val="1415"/>
              </a:spcAft>
            </a:pPr>
            <a:r>
              <a:rPr lang="el-GR" sz="1600" u="sng" kern="50" dirty="0">
                <a:solidFill>
                  <a:srgbClr val="262626"/>
                </a:solidFill>
                <a:effectLst/>
                <a:latin typeface="Times New Roman" panose="02020603050405020304" pitchFamily="18" charset="0"/>
                <a:ea typeface="Garamond" panose="02020404030301010803" pitchFamily="18" charset="0"/>
              </a:rPr>
              <a:t>Η ενσυναίσθηση παρέχει την ικανή και αναγκαία συνθήκη για:</a:t>
            </a:r>
            <a:endParaRPr lang="el-GR" sz="1600" kern="50" dirty="0">
              <a:solidFill>
                <a:srgbClr val="262626"/>
              </a:solidFill>
              <a:effectLst/>
              <a:latin typeface="Arial" panose="020B0604020202020204" pitchFamily="34" charset="0"/>
              <a:ea typeface="Arial" panose="020B0604020202020204" pitchFamily="34" charset="0"/>
            </a:endParaRPr>
          </a:p>
          <a:p>
            <a:pPr algn="just">
              <a:spcAft>
                <a:spcPts val="1135"/>
              </a:spcAft>
            </a:pPr>
            <a:r>
              <a:rPr lang="el-GR" sz="1600" kern="50" dirty="0">
                <a:solidFill>
                  <a:srgbClr val="262626"/>
                </a:solidFill>
                <a:effectLst/>
                <a:latin typeface="Times New Roman" panose="02020603050405020304" pitchFamily="18" charset="0"/>
                <a:ea typeface="Garamond" panose="02020404030301010803" pitchFamily="18" charset="0"/>
              </a:rPr>
              <a:t>-Δημιουργία εμπιστοσύνης και σεβασμού</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-Έκφραση συναισθημάτων</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-Μείωση της έντασης</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-Εμφάνιση πληροφοριών</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-Δημιουργία ασφαλούς περιβάλλοντος, που ευνοεί την επίλυση προβλημάτων</a:t>
            </a:r>
            <a:endParaRPr lang="el-GR" sz="1600" kern="50" dirty="0">
              <a:solidFill>
                <a:srgbClr val="262626"/>
              </a:solidFill>
              <a:effectLst/>
              <a:latin typeface="Arial" panose="020B0604020202020204" pitchFamily="34" charset="0"/>
              <a:ea typeface="Arial" panose="020B0604020202020204" pitchFamily="34" charset="0"/>
            </a:endParaRPr>
          </a:p>
          <a:p>
            <a:pPr>
              <a:spcBef>
                <a:spcPts val="400"/>
              </a:spcBef>
              <a:spcAft>
                <a:spcPts val="600"/>
              </a:spcAft>
            </a:pPr>
            <a:r>
              <a:rPr lang="el-GR" sz="1600" kern="50" dirty="0">
                <a:solidFill>
                  <a:srgbClr val="262626"/>
                </a:solidFill>
                <a:effectLst/>
                <a:latin typeface="Times New Roman" panose="02020603050405020304" pitchFamily="18" charset="0"/>
                <a:ea typeface="Garamond" panose="02020404030301010803" pitchFamily="18" charset="0"/>
              </a:rPr>
              <a:t>-Ανάπτυξη της ανεκτικότητας στο διαφορετικό, στις απόψεις των άλλων, έστω κι αν δεν συμπίπτουν με τις δικές μας</a:t>
            </a:r>
            <a:endParaRPr lang="el-GR" sz="1600" kern="50" dirty="0">
              <a:solidFill>
                <a:srgbClr val="262626"/>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86194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Επιθετικότητας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92508" y="1725166"/>
            <a:ext cx="11006983" cy="3046988"/>
          </a:xfrm>
          <a:prstGeom prst="rect">
            <a:avLst/>
          </a:prstGeom>
          <a:noFill/>
        </p:spPr>
        <p:txBody>
          <a:bodyPr wrap="square">
            <a:spAutoFit/>
          </a:bodyPr>
          <a:lstStyle/>
          <a:p>
            <a:pPr algn="just"/>
            <a:r>
              <a:rPr lang="el-GR" sz="1600" b="1" dirty="0">
                <a:effectLst/>
                <a:latin typeface="Times New Roman" panose="02020603050405020304" pitchFamily="18" charset="0"/>
                <a:ea typeface="Times New Roman" panose="02020603050405020304" pitchFamily="18" charset="0"/>
              </a:rPr>
              <a:t>Μορφές µη λεκτικής συμπεριφοράς του εκπαιδευτικού αποτελούν: </a:t>
            </a:r>
            <a:endParaRPr lang="el-GR" sz="1600" b="1" dirty="0">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οι εκφράσεις του προσώπου, </a:t>
            </a: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η οπτική επαφή, </a:t>
            </a: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οι κινήσεις των χεριών (χειρονομίες), οι κινήσεις και στάση του σώματος, </a:t>
            </a: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η συμπεριφορά στο χώρο, </a:t>
            </a:r>
          </a:p>
          <a:p>
            <a:pPr marL="285750" indent="-285750" algn="just">
              <a:buFont typeface="Arial" panose="020B0604020202020204" pitchFamily="34" charset="0"/>
              <a:buChar char="•"/>
            </a:pPr>
            <a:r>
              <a:rPr lang="el-GR" sz="1600" dirty="0">
                <a:effectLst/>
                <a:latin typeface="Times New Roman" panose="02020603050405020304" pitchFamily="18" charset="0"/>
                <a:ea typeface="Times New Roman" panose="02020603050405020304" pitchFamily="18" charset="0"/>
              </a:rPr>
              <a:t>η σωµατική επαφή</a:t>
            </a:r>
          </a:p>
          <a:p>
            <a:pPr algn="just"/>
            <a:endParaRPr lang="el-GR" sz="1600" dirty="0">
              <a:effectLst/>
              <a:latin typeface="Times New Roman" panose="02020603050405020304" pitchFamily="18" charset="0"/>
              <a:ea typeface="Times New Roman" panose="02020603050405020304" pitchFamily="18" charset="0"/>
            </a:endParaRPr>
          </a:p>
          <a:p>
            <a:pPr algn="just"/>
            <a:r>
              <a:rPr lang="el-GR" sz="1600" dirty="0">
                <a:effectLst/>
                <a:latin typeface="Times New Roman" panose="02020603050405020304" pitchFamily="18" charset="0"/>
                <a:ea typeface="Times New Roman" panose="02020603050405020304" pitchFamily="18" charset="0"/>
              </a:rPr>
              <a:t>Το </a:t>
            </a:r>
            <a:r>
              <a:rPr lang="el-GR" sz="1600" b="1" dirty="0">
                <a:effectLst/>
                <a:latin typeface="Times New Roman" panose="02020603050405020304" pitchFamily="18" charset="0"/>
                <a:ea typeface="Times New Roman" panose="02020603050405020304" pitchFamily="18" charset="0"/>
              </a:rPr>
              <a:t>χαμόγελο</a:t>
            </a:r>
            <a:r>
              <a:rPr lang="el-GR" sz="1600" dirty="0">
                <a:effectLst/>
                <a:latin typeface="Times New Roman" panose="02020603050405020304" pitchFamily="18" charset="0"/>
                <a:ea typeface="Times New Roman" panose="02020603050405020304" pitchFamily="18" charset="0"/>
              </a:rPr>
              <a:t> είναι ένας από τους σημαντικότερους µη λεκτικούς κοινωνικούς ενισχυτές και συντελεί στη δημιουργία σχέσεων όπου κυριαρχούν θετικά συναισθήματα</a:t>
            </a:r>
            <a:r>
              <a:rPr lang="el-GR" sz="1600" dirty="0">
                <a:latin typeface="Times New Roman" panose="02020603050405020304" pitchFamily="18" charset="0"/>
                <a:ea typeface="Times New Roman" panose="02020603050405020304" pitchFamily="18" charset="0"/>
              </a:rPr>
              <a:t>.</a:t>
            </a:r>
            <a:r>
              <a:rPr lang="el-GR" sz="1600" dirty="0">
                <a:effectLst/>
                <a:latin typeface="Times New Roman" panose="02020603050405020304" pitchFamily="18" charset="0"/>
                <a:ea typeface="Times New Roman" panose="02020603050405020304" pitchFamily="18" charset="0"/>
              </a:rPr>
              <a:t> </a:t>
            </a:r>
          </a:p>
          <a:p>
            <a:pPr algn="just"/>
            <a:endParaRPr lang="el-GR" sz="1600" dirty="0">
              <a:effectLst/>
              <a:latin typeface="Times New Roman" panose="02020603050405020304" pitchFamily="18" charset="0"/>
              <a:ea typeface="Times New Roman" panose="02020603050405020304" pitchFamily="18" charset="0"/>
            </a:endParaRPr>
          </a:p>
          <a:p>
            <a:pPr algn="just"/>
            <a:r>
              <a:rPr lang="el-GR" sz="1600" dirty="0">
                <a:effectLst/>
                <a:latin typeface="Times New Roman" panose="02020603050405020304" pitchFamily="18" charset="0"/>
                <a:ea typeface="Times New Roman" panose="02020603050405020304" pitchFamily="18" charset="0"/>
              </a:rPr>
              <a:t>Η </a:t>
            </a:r>
            <a:r>
              <a:rPr lang="el-GR" sz="1600" b="1" dirty="0">
                <a:effectLst/>
                <a:latin typeface="Times New Roman" panose="02020603050405020304" pitchFamily="18" charset="0"/>
                <a:ea typeface="Times New Roman" panose="02020603050405020304" pitchFamily="18" charset="0"/>
              </a:rPr>
              <a:t>οπτική επαφή </a:t>
            </a:r>
            <a:r>
              <a:rPr lang="el-GR" sz="1600" dirty="0">
                <a:effectLst/>
                <a:latin typeface="Times New Roman" panose="02020603050405020304" pitchFamily="18" charset="0"/>
                <a:ea typeface="Times New Roman" panose="02020603050405020304" pitchFamily="18" charset="0"/>
              </a:rPr>
              <a:t>αποτελεί σημαντικό παράγοντα επικοινωνίας εκπαιδευτικού και </a:t>
            </a:r>
            <a:r>
              <a:rPr lang="el-GR" sz="1600" dirty="0">
                <a:latin typeface="Times New Roman" panose="02020603050405020304" pitchFamily="18" charset="0"/>
                <a:ea typeface="Times New Roman" panose="02020603050405020304" pitchFamily="18" charset="0"/>
              </a:rPr>
              <a:t>μαθητών</a:t>
            </a:r>
            <a:r>
              <a:rPr lang="el-GR" sz="1600" dirty="0">
                <a:effectLst/>
                <a:latin typeface="Times New Roman" panose="02020603050405020304" pitchFamily="18" charset="0"/>
                <a:ea typeface="Times New Roman" panose="02020603050405020304" pitchFamily="18" charset="0"/>
              </a:rPr>
              <a:t>. </a:t>
            </a:r>
            <a:r>
              <a:rPr lang="el-GR" sz="1600" dirty="0">
                <a:latin typeface="Times New Roman" panose="02020603050405020304" pitchFamily="18" charset="0"/>
                <a:ea typeface="Times New Roman" panose="02020603050405020304" pitchFamily="18" charset="0"/>
              </a:rPr>
              <a:t>Δηλώνει</a:t>
            </a:r>
            <a:r>
              <a:rPr lang="el-GR" sz="1600" dirty="0">
                <a:effectLst/>
                <a:latin typeface="Times New Roman" panose="02020603050405020304" pitchFamily="18" charset="0"/>
                <a:ea typeface="Times New Roman" panose="02020603050405020304" pitchFamily="18" charset="0"/>
              </a:rPr>
              <a:t> ενδιαφέρον και προσοχή προς τους </a:t>
            </a:r>
            <a:r>
              <a:rPr lang="el-GR" sz="1600" dirty="0">
                <a:latin typeface="Times New Roman" panose="02020603050405020304" pitchFamily="18" charset="0"/>
                <a:ea typeface="Times New Roman" panose="02020603050405020304" pitchFamily="18" charset="0"/>
              </a:rPr>
              <a:t>μαθητές</a:t>
            </a:r>
            <a:r>
              <a:rPr lang="el-GR" sz="1600" dirty="0">
                <a:effectLst/>
                <a:latin typeface="Times New Roman" panose="02020603050405020304" pitchFamily="18" charset="0"/>
                <a:ea typeface="Times New Roman" panose="02020603050405020304" pitchFamily="18" charset="0"/>
              </a:rPr>
              <a:t>, οι οποίοι µε τη σειρά τους ανταποκρίνονται θετικά. </a:t>
            </a:r>
          </a:p>
        </p:txBody>
      </p:sp>
    </p:spTree>
    <p:extLst>
      <p:ext uri="{BB962C8B-B14F-4D97-AF65-F5344CB8AC3E}">
        <p14:creationId xmlns:p14="http://schemas.microsoft.com/office/powerpoint/2010/main" val="1059198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Επιθετικότητας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649481" y="2266234"/>
            <a:ext cx="10870250" cy="2585323"/>
          </a:xfrm>
          <a:prstGeom prst="rect">
            <a:avLst/>
          </a:prstGeom>
          <a:noFill/>
        </p:spPr>
        <p:txBody>
          <a:bodyPr wrap="square">
            <a:spAutoFit/>
          </a:bodyPr>
          <a:lstStyle/>
          <a:p>
            <a:pPr algn="just"/>
            <a:r>
              <a:rPr lang="el-GR" sz="1800" dirty="0">
                <a:effectLst/>
                <a:latin typeface="Times New Roman" panose="02020603050405020304" pitchFamily="18" charset="0"/>
                <a:ea typeface="Times New Roman" panose="02020603050405020304" pitchFamily="18" charset="0"/>
              </a:rPr>
              <a:t>Το </a:t>
            </a:r>
            <a:r>
              <a:rPr lang="el-GR" dirty="0">
                <a:latin typeface="Times New Roman" panose="02020603050405020304" pitchFamily="18" charset="0"/>
                <a:ea typeface="Times New Roman" panose="02020603050405020304" pitchFamily="18" charset="0"/>
              </a:rPr>
              <a:t>βλέμμα</a:t>
            </a:r>
            <a:r>
              <a:rPr lang="el-GR" sz="1800" dirty="0">
                <a:effectLst/>
                <a:latin typeface="Times New Roman" panose="02020603050405020304" pitchFamily="18" charset="0"/>
                <a:ea typeface="Times New Roman" panose="02020603050405020304" pitchFamily="18" charset="0"/>
              </a:rPr>
              <a:t> του εκπαιδευτικού </a:t>
            </a:r>
            <a:r>
              <a:rPr lang="el-GR" dirty="0">
                <a:latin typeface="Times New Roman" panose="02020603050405020304" pitchFamily="18" charset="0"/>
                <a:ea typeface="Times New Roman" panose="02020603050405020304" pitchFamily="18" charset="0"/>
              </a:rPr>
              <a:t>μπορεί</a:t>
            </a:r>
            <a:r>
              <a:rPr lang="el-GR" sz="1800" dirty="0">
                <a:effectLst/>
                <a:latin typeface="Times New Roman" panose="02020603050405020304" pitchFamily="18" charset="0"/>
                <a:ea typeface="Times New Roman" panose="02020603050405020304" pitchFamily="18" charset="0"/>
              </a:rPr>
              <a:t> να συνεισφέρει στην επίλυση συγκρούσεων, να ενθαρρύνει τους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να προκαλέσει το ενδιαφέρον τους, αλλά και να τους αποθαρρύνει ή να δημιουργήσει συνθήκες σύγκρουσης. </a:t>
            </a:r>
          </a:p>
          <a:p>
            <a:pPr algn="just"/>
            <a:endParaRPr lang="el-GR" dirty="0">
              <a:latin typeface="Times New Roman" panose="02020603050405020304" pitchFamily="18" charset="0"/>
              <a:ea typeface="Times New Roman" panose="02020603050405020304" pitchFamily="18" charset="0"/>
            </a:endParaRPr>
          </a:p>
          <a:p>
            <a:pPr algn="just"/>
            <a:r>
              <a:rPr lang="el-GR" sz="1800" dirty="0">
                <a:effectLst/>
                <a:latin typeface="Times New Roman" panose="02020603050405020304" pitchFamily="18" charset="0"/>
                <a:ea typeface="Times New Roman" panose="02020603050405020304" pitchFamily="18" charset="0"/>
              </a:rPr>
              <a:t>Ο εκπαιδευτικός, λοιπόν, θα πρέπει να διατηρεί οπτική επαφή µε τους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προκειμένου να τους εκπέμπει </a:t>
            </a:r>
            <a:r>
              <a:rPr lang="el-GR" dirty="0">
                <a:latin typeface="Times New Roman" panose="02020603050405020304" pitchFamily="18" charset="0"/>
                <a:ea typeface="Times New Roman" panose="02020603050405020304" pitchFamily="18" charset="0"/>
              </a:rPr>
              <a:t>μηνύματα</a:t>
            </a:r>
            <a:r>
              <a:rPr lang="el-GR" sz="1800" dirty="0">
                <a:effectLst/>
                <a:latin typeface="Times New Roman" panose="02020603050405020304" pitchFamily="18" charset="0"/>
                <a:ea typeface="Times New Roman" panose="02020603050405020304" pitchFamily="18" charset="0"/>
              </a:rPr>
              <a:t> αποδοχής, ενθάρρυνσης και φιλικότητας, αλλά ταυτόχρονα θα πρέπει να ελέγχει το </a:t>
            </a:r>
            <a:r>
              <a:rPr lang="el-GR" dirty="0">
                <a:latin typeface="Times New Roman" panose="02020603050405020304" pitchFamily="18" charset="0"/>
                <a:ea typeface="Times New Roman" panose="02020603050405020304" pitchFamily="18" charset="0"/>
              </a:rPr>
              <a:t>βλέμμα</a:t>
            </a:r>
            <a:r>
              <a:rPr lang="el-GR" sz="1800" dirty="0">
                <a:effectLst/>
                <a:latin typeface="Times New Roman" panose="02020603050405020304" pitchFamily="18" charset="0"/>
                <a:ea typeface="Times New Roman" panose="02020603050405020304" pitchFamily="18" charset="0"/>
              </a:rPr>
              <a:t> του (είδος, ένταση και διάρκεια) για να αποφύγει τυχόν συγκρούσεις ή διαταραχές της επικοινωνίας µε τους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a:t>
            </a:r>
          </a:p>
          <a:p>
            <a:pPr algn="just"/>
            <a:r>
              <a:rPr lang="el-GR" sz="1800" dirty="0">
                <a:effectLst/>
                <a:latin typeface="Times New Roman" panose="02020603050405020304" pitchFamily="18" charset="0"/>
                <a:ea typeface="Times New Roman" panose="02020603050405020304" pitchFamily="18" charset="0"/>
              </a:rPr>
              <a:t>Όταν οι </a:t>
            </a:r>
            <a:r>
              <a:rPr lang="el-GR" dirty="0">
                <a:latin typeface="Times New Roman" panose="02020603050405020304" pitchFamily="18" charset="0"/>
                <a:ea typeface="Times New Roman" panose="02020603050405020304" pitchFamily="18" charset="0"/>
              </a:rPr>
              <a:t>μαθητές</a:t>
            </a:r>
            <a:r>
              <a:rPr lang="el-GR" sz="1800" dirty="0">
                <a:effectLst/>
                <a:latin typeface="Times New Roman" panose="02020603050405020304" pitchFamily="18" charset="0"/>
                <a:ea typeface="Times New Roman" panose="02020603050405020304" pitchFamily="18" charset="0"/>
              </a:rPr>
              <a:t> χαρακτηρίζουν τους εκπαιδευτικούς ζεστούς απέναντί τους και διατεθειμένους να τους υποστηρίξουν, τότε παρουσιάζουν υψηλά επίπεδα ενδιαφέροντος για τις σχολικές δραστηριότητες, συµπεριλαµβανοµένων και των ακαδημαϊκών δραστηριοτήτων.</a:t>
            </a:r>
          </a:p>
        </p:txBody>
      </p:sp>
    </p:spTree>
    <p:extLst>
      <p:ext uri="{BB962C8B-B14F-4D97-AF65-F5344CB8AC3E}">
        <p14:creationId xmlns:p14="http://schemas.microsoft.com/office/powerpoint/2010/main" val="2487129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Μελέτη Περίπτωσης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487109" y="1725166"/>
            <a:ext cx="11194991" cy="3693319"/>
          </a:xfrm>
          <a:prstGeom prst="rect">
            <a:avLst/>
          </a:prstGeom>
          <a:noFill/>
        </p:spPr>
        <p:txBody>
          <a:bodyPr wrap="square">
            <a:spAutoFit/>
          </a:bodyPr>
          <a:lstStyle/>
          <a:p>
            <a:pPr algn="just"/>
            <a:endParaRPr lang="el-GR" sz="1800" dirty="0">
              <a:effectLst/>
              <a:latin typeface="Times New Roman" panose="02020603050405020304" pitchFamily="18" charset="0"/>
              <a:ea typeface="Times New Roman" panose="02020603050405020304" pitchFamily="18" charset="0"/>
            </a:endParaRPr>
          </a:p>
          <a:p>
            <a:pPr algn="just"/>
            <a:r>
              <a:rPr lang="el-GR" sz="1800" b="1" dirty="0">
                <a:solidFill>
                  <a:srgbClr val="0D0D0D"/>
                </a:solidFill>
                <a:effectLst/>
                <a:latin typeface="Times New Roman" panose="02020603050405020304" pitchFamily="18" charset="0"/>
                <a:ea typeface="Times New Roman" panose="02020603050405020304" pitchFamily="18" charset="0"/>
              </a:rPr>
              <a:t>Σενάριο </a:t>
            </a:r>
            <a:r>
              <a:rPr lang="el-GR" sz="1800" dirty="0">
                <a:solidFill>
                  <a:srgbClr val="0D0D0D"/>
                </a:solidFill>
                <a:effectLst/>
                <a:latin typeface="Times New Roman" panose="02020603050405020304" pitchFamily="18" charset="0"/>
                <a:ea typeface="Times New Roman" panose="02020603050405020304" pitchFamily="18" charset="0"/>
              </a:rPr>
              <a:t>: ένας μαθητής φτάνει αργοπορημένος, για πολλοστή φορά, την πρώτη ώρα των Μαθημάτων. </a:t>
            </a:r>
          </a:p>
          <a:p>
            <a:pPr algn="just"/>
            <a:endParaRPr lang="el-GR" sz="1800" dirty="0">
              <a:effectLst/>
              <a:latin typeface="Times New Roman" panose="02020603050405020304" pitchFamily="18" charset="0"/>
              <a:ea typeface="Times New Roman" panose="02020603050405020304" pitchFamily="18" charset="0"/>
            </a:endParaRPr>
          </a:p>
          <a:p>
            <a:pPr algn="just"/>
            <a:r>
              <a:rPr lang="el-GR" sz="1800" b="1" i="1" dirty="0">
                <a:solidFill>
                  <a:srgbClr val="0D0D0D"/>
                </a:solidFill>
                <a:effectLst/>
                <a:latin typeface="Times New Roman" panose="02020603050405020304" pitchFamily="18" charset="0"/>
                <a:ea typeface="Times New Roman" panose="02020603050405020304" pitchFamily="18" charset="0"/>
              </a:rPr>
              <a:t>-«Αν ξαναργήσεις, θα πάρεις μονόωρη και βαρέθηκα τις δικαιολογίες σου, δεν θέλω να ακούσω τίποτα» </a:t>
            </a:r>
            <a:endParaRPr lang="el-GR" sz="1800" b="1" i="1" dirty="0">
              <a:effectLst/>
              <a:latin typeface="Times New Roman" panose="02020603050405020304" pitchFamily="18" charset="0"/>
              <a:ea typeface="Times New Roman" panose="02020603050405020304" pitchFamily="18" charset="0"/>
            </a:endParaRPr>
          </a:p>
          <a:p>
            <a:pPr algn="just"/>
            <a:r>
              <a:rPr lang="el-GR" sz="1800" dirty="0">
                <a:solidFill>
                  <a:srgbClr val="0D0D0D"/>
                </a:solidFill>
                <a:effectLst/>
                <a:latin typeface="Times New Roman" panose="02020603050405020304" pitchFamily="18" charset="0"/>
                <a:ea typeface="Times New Roman" panose="02020603050405020304" pitchFamily="18" charset="0"/>
              </a:rPr>
              <a:t>(Υπάρχει δημόσια έκθεση του μαθητή, με χρήση απειλής, δεν υπάρχει ενδιαφέρον για το λόγο της αργοπορίας, κλείνει την επικοινωνία.)</a:t>
            </a:r>
            <a:endParaRPr lang="el-GR" sz="1800" dirty="0">
              <a:effectLst/>
              <a:latin typeface="Times New Roman" panose="02020603050405020304" pitchFamily="18" charset="0"/>
              <a:ea typeface="Times New Roman" panose="02020603050405020304" pitchFamily="18" charset="0"/>
            </a:endParaRPr>
          </a:p>
          <a:p>
            <a:pPr algn="just"/>
            <a:r>
              <a:rPr lang="el-GR" sz="1800" b="1" i="1" dirty="0">
                <a:solidFill>
                  <a:srgbClr val="0D0D0D"/>
                </a:solidFill>
                <a:effectLst/>
                <a:latin typeface="Times New Roman" panose="02020603050405020304" pitchFamily="18" charset="0"/>
                <a:ea typeface="Times New Roman" panose="02020603050405020304" pitchFamily="18" charset="0"/>
              </a:rPr>
              <a:t>-«Α, τελικά βρήκες το δρόμο, Γιάννη; Λοιπόν, κάθισε να συνεχίσουμε»</a:t>
            </a:r>
            <a:endParaRPr lang="el-GR" sz="1800" b="1" i="1" dirty="0">
              <a:effectLst/>
              <a:latin typeface="Times New Roman" panose="02020603050405020304" pitchFamily="18" charset="0"/>
              <a:ea typeface="Times New Roman" panose="02020603050405020304" pitchFamily="18" charset="0"/>
            </a:endParaRPr>
          </a:p>
          <a:p>
            <a:pPr algn="just"/>
            <a:r>
              <a:rPr lang="el-GR" sz="1800" dirty="0">
                <a:solidFill>
                  <a:srgbClr val="0D0D0D"/>
                </a:solidFill>
                <a:effectLst/>
                <a:latin typeface="Times New Roman" panose="02020603050405020304" pitchFamily="18" charset="0"/>
                <a:ea typeface="Times New Roman" panose="02020603050405020304" pitchFamily="18" charset="0"/>
              </a:rPr>
              <a:t>(Ο τόνος είναι σαρκαστικός, αδιαφορεί για το λόγο της αργοπορίας, δε συζητά τις</a:t>
            </a:r>
            <a:r>
              <a:rPr lang="el-GR" dirty="0">
                <a:latin typeface="Times New Roman" panose="02020603050405020304" pitchFamily="18" charset="0"/>
                <a:ea typeface="Times New Roman" panose="02020603050405020304" pitchFamily="18" charset="0"/>
              </a:rPr>
              <a:t> </a:t>
            </a:r>
            <a:r>
              <a:rPr lang="el-GR" sz="1800" dirty="0">
                <a:solidFill>
                  <a:srgbClr val="0D0D0D"/>
                </a:solidFill>
                <a:effectLst/>
                <a:latin typeface="Times New Roman" panose="02020603050405020304" pitchFamily="18" charset="0"/>
                <a:ea typeface="Times New Roman" panose="02020603050405020304" pitchFamily="18" charset="0"/>
              </a:rPr>
              <a:t>συνέπειες.)</a:t>
            </a:r>
          </a:p>
          <a:p>
            <a:pPr algn="just"/>
            <a:endParaRPr lang="el-GR" sz="1800" dirty="0">
              <a:effectLst/>
              <a:latin typeface="Times New Roman" panose="02020603050405020304" pitchFamily="18" charset="0"/>
              <a:ea typeface="Times New Roman" panose="02020603050405020304" pitchFamily="18" charset="0"/>
            </a:endParaRPr>
          </a:p>
          <a:p>
            <a:pPr algn="just"/>
            <a:r>
              <a:rPr lang="el-GR" sz="1800" b="1" u="sng" dirty="0">
                <a:solidFill>
                  <a:srgbClr val="0D0D0D"/>
                </a:solidFill>
                <a:effectLst/>
                <a:latin typeface="Times New Roman" panose="02020603050405020304" pitchFamily="18" charset="0"/>
                <a:ea typeface="Times New Roman" panose="02020603050405020304" pitchFamily="18" charset="0"/>
              </a:rPr>
              <a:t>Λειτουργικότερη επικοινωνία</a:t>
            </a:r>
            <a:r>
              <a:rPr lang="el-GR" sz="1800" dirty="0">
                <a:solidFill>
                  <a:srgbClr val="0D0D0D"/>
                </a:solidFill>
                <a:effectLst/>
                <a:latin typeface="Times New Roman" panose="02020603050405020304" pitchFamily="18" charset="0"/>
                <a:ea typeface="Times New Roman" panose="02020603050405020304" pitchFamily="18" charset="0"/>
              </a:rPr>
              <a:t>: </a:t>
            </a:r>
            <a:r>
              <a:rPr lang="el-GR" sz="1800" b="1" i="1" dirty="0">
                <a:solidFill>
                  <a:srgbClr val="0D0D0D"/>
                </a:solidFill>
                <a:effectLst/>
                <a:latin typeface="Times New Roman" panose="02020603050405020304" pitchFamily="18" charset="0"/>
                <a:ea typeface="Times New Roman" panose="02020603050405020304" pitchFamily="18" charset="0"/>
              </a:rPr>
              <a:t>«Καλημέρα Γιάννη. Άργησες για ακόμη μία φορά και θα συζητήσουμε γι’ αυτό στο διάλειμμα»</a:t>
            </a:r>
            <a:endParaRPr lang="el-GR" sz="1800" b="1" i="1" dirty="0">
              <a:effectLst/>
              <a:latin typeface="Times New Roman" panose="02020603050405020304" pitchFamily="18" charset="0"/>
              <a:ea typeface="Times New Roman" panose="02020603050405020304" pitchFamily="18" charset="0"/>
            </a:endParaRPr>
          </a:p>
          <a:p>
            <a:pPr algn="just"/>
            <a:r>
              <a:rPr lang="el-GR" sz="1800" dirty="0">
                <a:solidFill>
                  <a:srgbClr val="0D0D0D"/>
                </a:solidFill>
                <a:effectLst/>
                <a:latin typeface="Times New Roman" panose="02020603050405020304" pitchFamily="18" charset="0"/>
                <a:ea typeface="Times New Roman" panose="02020603050405020304" pitchFamily="18" charset="0"/>
              </a:rPr>
              <a:t>(Χαιρετάει ευγενικά, περιγράφει το πρόβλημα χωρίς να εκθέτει το μαθητή δημόσια, και δείχνει ενδιαφέρον, καθώς συζητάει κατ’ ιδίαν το πρόβλημα με το μαθητή αργότερα και προειδοποιεί για τις συνέπειες.)</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9175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Μελέτη Περίπτωσης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549779" y="1915856"/>
            <a:ext cx="11092441" cy="3416320"/>
          </a:xfrm>
          <a:prstGeom prst="rect">
            <a:avLst/>
          </a:prstGeom>
          <a:noFill/>
        </p:spPr>
        <p:txBody>
          <a:bodyPr wrap="square">
            <a:spAutoFit/>
          </a:bodyPr>
          <a:lstStyle/>
          <a:p>
            <a:pPr algn="just"/>
            <a:endParaRPr lang="el-GR" sz="1800" b="1" dirty="0">
              <a:effectLst/>
              <a:latin typeface="Times New Roman" panose="02020603050405020304" pitchFamily="18" charset="0"/>
              <a:ea typeface="Times New Roman" panose="02020603050405020304" pitchFamily="18" charset="0"/>
            </a:endParaRPr>
          </a:p>
          <a:p>
            <a:pPr algn="just"/>
            <a:r>
              <a:rPr lang="el-GR" sz="1800" b="1" dirty="0">
                <a:latin typeface="Times New Roman" panose="02020603050405020304" pitchFamily="18" charset="0"/>
                <a:ea typeface="Times New Roman" panose="02020603050405020304" pitchFamily="18" charset="0"/>
              </a:rPr>
              <a:t>Λειτουργικότερη προσέγγιση:</a:t>
            </a:r>
            <a:endParaRPr lang="el-GR" sz="1800" dirty="0">
              <a:effectLst/>
              <a:latin typeface="Times New Roman" panose="02020603050405020304" pitchFamily="18" charset="0"/>
              <a:ea typeface="Times New Roman" panose="02020603050405020304" pitchFamily="18" charset="0"/>
            </a:endParaRPr>
          </a:p>
          <a:p>
            <a:pPr algn="just"/>
            <a:r>
              <a:rPr lang="el-GR" sz="1800" dirty="0">
                <a:effectLst/>
                <a:latin typeface="Times New Roman" panose="02020603050405020304" pitchFamily="18" charset="0"/>
                <a:ea typeface="Times New Roman" panose="02020603050405020304" pitchFamily="18" charset="0"/>
              </a:rPr>
              <a:t>Εκπαιδευτικός (κινούμενος προς τους μαθητές): </a:t>
            </a:r>
            <a:r>
              <a:rPr lang="el-GR" sz="1800" b="1" i="1" dirty="0">
                <a:effectLst/>
                <a:latin typeface="Times New Roman" panose="02020603050405020304" pitchFamily="18" charset="0"/>
                <a:ea typeface="Times New Roman" panose="02020603050405020304" pitchFamily="18" charset="0"/>
              </a:rPr>
              <a:t>«Σταματήστε, ηρεμήστε. Τι συμβαίνει εδώ;»</a:t>
            </a:r>
          </a:p>
          <a:p>
            <a:pPr algn="just"/>
            <a:r>
              <a:rPr lang="el-GR" dirty="0">
                <a:latin typeface="Times New Roman" panose="02020603050405020304" pitchFamily="18" charset="0"/>
                <a:ea typeface="Times New Roman" panose="02020603050405020304" pitchFamily="18" charset="0"/>
              </a:rPr>
              <a:t>Μαθητής</a:t>
            </a:r>
            <a:r>
              <a:rPr lang="el-GR" sz="1800" dirty="0">
                <a:effectLst/>
                <a:latin typeface="Times New Roman" panose="02020603050405020304" pitchFamily="18" charset="0"/>
                <a:ea typeface="Times New Roman" panose="02020603050405020304" pitchFamily="18" charset="0"/>
              </a:rPr>
              <a:t> 1: </a:t>
            </a:r>
            <a:r>
              <a:rPr lang="el-GR" sz="1800" i="1" dirty="0">
                <a:effectLst/>
                <a:latin typeface="Times New Roman" panose="02020603050405020304" pitchFamily="18" charset="0"/>
                <a:ea typeface="Times New Roman" panose="02020603050405020304" pitchFamily="18" charset="0"/>
              </a:rPr>
              <a:t>«Αυτός το ξεκίνησε!»</a:t>
            </a:r>
          </a:p>
          <a:p>
            <a:pPr algn="just"/>
            <a:r>
              <a:rPr lang="el-GR" dirty="0">
                <a:latin typeface="Times New Roman" panose="02020603050405020304" pitchFamily="18" charset="0"/>
                <a:ea typeface="Times New Roman" panose="02020603050405020304" pitchFamily="18" charset="0"/>
              </a:rPr>
              <a:t>Μαθητής</a:t>
            </a:r>
            <a:r>
              <a:rPr lang="el-GR" sz="1800" dirty="0">
                <a:effectLst/>
                <a:latin typeface="Times New Roman" panose="02020603050405020304" pitchFamily="18" charset="0"/>
                <a:ea typeface="Times New Roman" panose="02020603050405020304" pitchFamily="18" charset="0"/>
              </a:rPr>
              <a:t> 2: </a:t>
            </a:r>
            <a:r>
              <a:rPr lang="el-GR" sz="1800" i="1" dirty="0">
                <a:effectLst/>
                <a:latin typeface="Times New Roman" panose="02020603050405020304" pitchFamily="18" charset="0"/>
                <a:ea typeface="Times New Roman" panose="02020603050405020304" pitchFamily="18" charset="0"/>
              </a:rPr>
              <a:t>«Ψέματα! Αυτός με έβρισε!»</a:t>
            </a:r>
          </a:p>
          <a:p>
            <a:pPr algn="just"/>
            <a:r>
              <a:rPr lang="el-GR" sz="1800" dirty="0">
                <a:effectLst/>
                <a:latin typeface="Times New Roman" panose="02020603050405020304" pitchFamily="18" charset="0"/>
                <a:ea typeface="Times New Roman" panose="02020603050405020304" pitchFamily="18" charset="0"/>
              </a:rPr>
              <a:t>Εκπαιδευτικός: </a:t>
            </a:r>
            <a:r>
              <a:rPr lang="el-GR" sz="1800" b="1" i="1" dirty="0">
                <a:effectLst/>
                <a:latin typeface="Times New Roman" panose="02020603050405020304" pitchFamily="18" charset="0"/>
                <a:ea typeface="Times New Roman" panose="02020603050405020304" pitchFamily="18" charset="0"/>
              </a:rPr>
              <a:t>«Εντάξει. Τώρα είστε και οι δύο θυμωμένοι. Πάρτε μια βαθιά ανάσα, κι ελάτε να πιείτε </a:t>
            </a:r>
          </a:p>
          <a:p>
            <a:pPr algn="just"/>
            <a:r>
              <a:rPr lang="el-GR" sz="1800" b="1" i="1" dirty="0">
                <a:effectLst/>
                <a:latin typeface="Times New Roman" panose="02020603050405020304" pitchFamily="18" charset="0"/>
                <a:ea typeface="Times New Roman" panose="02020603050405020304" pitchFamily="18" charset="0"/>
              </a:rPr>
              <a:t>ένα ποτήρι νερό να ηρεμήσετε. Μετά θα συζητήσουμε τι συνέβη για να λύσουμε το πρόβλημα».</a:t>
            </a:r>
          </a:p>
          <a:p>
            <a:pPr algn="just"/>
            <a:endParaRPr lang="el-GR" sz="1800" b="1" dirty="0">
              <a:effectLst/>
              <a:latin typeface="Times New Roman" panose="02020603050405020304" pitchFamily="18" charset="0"/>
              <a:ea typeface="Times New Roman" panose="02020603050405020304" pitchFamily="18" charset="0"/>
            </a:endParaRPr>
          </a:p>
          <a:p>
            <a:pPr algn="just"/>
            <a:r>
              <a:rPr lang="el-GR" sz="1800" b="1" dirty="0">
                <a:effectLst/>
                <a:latin typeface="Times New Roman" panose="02020603050405020304" pitchFamily="18" charset="0"/>
                <a:ea typeface="Times New Roman" panose="02020603050405020304" pitchFamily="18" charset="0"/>
              </a:rPr>
              <a:t>Τι μηνύματα πήραν οι μαθητές;</a:t>
            </a:r>
            <a:endParaRPr lang="el-GR" sz="1800" dirty="0">
              <a:effectLst/>
              <a:latin typeface="Times New Roman" panose="02020603050405020304" pitchFamily="18" charset="0"/>
              <a:ea typeface="Times New Roman" panose="02020603050405020304" pitchFamily="18" charset="0"/>
            </a:endParaRPr>
          </a:p>
          <a:p>
            <a:pPr algn="just"/>
            <a:r>
              <a:rPr lang="el-GR" sz="1800" dirty="0">
                <a:effectLst/>
                <a:latin typeface="Times New Roman" panose="02020603050405020304" pitchFamily="18" charset="0"/>
                <a:ea typeface="Times New Roman" panose="02020603050405020304" pitchFamily="18" charset="0"/>
              </a:rPr>
              <a:t>• Το να πιείς λίγο νερό και να πάρεις μια βαθιά ανάσα, μπορεί να σε βοηθήσει να διαχειριστείς το θυμό σου</a:t>
            </a:r>
          </a:p>
          <a:p>
            <a:pPr algn="just"/>
            <a:r>
              <a:rPr lang="el-GR" sz="1800" dirty="0">
                <a:effectLst/>
                <a:latin typeface="Times New Roman" panose="02020603050405020304" pitchFamily="18" charset="0"/>
                <a:ea typeface="Times New Roman" panose="02020603050405020304" pitchFamily="18" charset="0"/>
              </a:rPr>
              <a:t>• Η συζήτηση για τα προβλήματα είναι μία εναλλακτική στη βία</a:t>
            </a:r>
          </a:p>
          <a:p>
            <a:pPr algn="just"/>
            <a:r>
              <a:rPr lang="el-GR" sz="1800" dirty="0">
                <a:effectLst/>
                <a:latin typeface="Times New Roman" panose="02020603050405020304" pitchFamily="18" charset="0"/>
                <a:ea typeface="Times New Roman" panose="02020603050405020304" pitchFamily="18" charset="0"/>
              </a:rPr>
              <a:t>• Θέλει να μας ακούσει και να μας βοηθήσει</a:t>
            </a:r>
          </a:p>
        </p:txBody>
      </p:sp>
    </p:spTree>
    <p:extLst>
      <p:ext uri="{BB962C8B-B14F-4D97-AF65-F5344CB8AC3E}">
        <p14:creationId xmlns:p14="http://schemas.microsoft.com/office/powerpoint/2010/main" val="44706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Μη λειτουργικά παραδείγματα λεκτικής επικοινωνίας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9837248" cy="2308324"/>
          </a:xfrm>
          <a:prstGeom prst="rect">
            <a:avLst/>
          </a:prstGeom>
          <a:noFill/>
        </p:spPr>
        <p:txBody>
          <a:bodyPr wrap="square">
            <a:spAutoFit/>
          </a:bodyPr>
          <a:lstStyle/>
          <a:p>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-«Κοίτα τι έκανες, απαράδεκτη συμπεριφορά!»</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(Απευθύνει κατηγορία, επικρίνει, αποσκοπεί στη δημιουργία ενοχών.)</a:t>
            </a:r>
          </a:p>
          <a:p>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-«Για να δούμε τώρα τι θα σκεφτείς για να το εξηγήσεις αυτό!»</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rPr>
              <a:t>Ειρωνεία, υπονοώντας ότι </a:t>
            </a:r>
            <a:r>
              <a:rPr lang="el-GR" dirty="0">
                <a:solidFill>
                  <a:srgbClr val="000000"/>
                </a:solidFill>
                <a:latin typeface="Times New Roman" panose="02020603050405020304" pitchFamily="18" charset="0"/>
                <a:ea typeface="Times New Roman" panose="02020603050405020304" pitchFamily="18" charset="0"/>
              </a:rPr>
              <a:t>ο μαθητής</a:t>
            </a:r>
            <a:r>
              <a:rPr lang="el-GR" sz="1800" dirty="0">
                <a:solidFill>
                  <a:srgbClr val="000000"/>
                </a:solidFill>
                <a:effectLst/>
                <a:latin typeface="Times New Roman" panose="02020603050405020304" pitchFamily="18" charset="0"/>
                <a:ea typeface="Times New Roman" panose="02020603050405020304" pitchFamily="18" charset="0"/>
              </a:rPr>
              <a:t> δεν είναι ικανός ούτε να δώσει εξηγήσεις γι’ αυτό που έκανε, πόσο μάλλον να βρει μία λύση στα προβλήματά του.)</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707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Λειτουργικά παραδείγματα λεκτικής επικοινωνίας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972277" y="1958586"/>
            <a:ext cx="10247446" cy="4247317"/>
          </a:xfrm>
          <a:prstGeom prst="rect">
            <a:avLst/>
          </a:prstGeom>
          <a:noFill/>
        </p:spPr>
        <p:txBody>
          <a:bodyPr wrap="square">
            <a:spAutoFit/>
          </a:bodyPr>
          <a:lstStyle/>
          <a:p>
            <a:pPr algn="just"/>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-«Πώς και αποφάσισες να τον χτυπήσεις;»</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rPr>
              <a:t>Υπάρχει επιλογή και ευθύνη για την επιλογή.)</a:t>
            </a:r>
          </a:p>
          <a:p>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-«Θα πρέπει τώρα να πάμε στο γραφείο και να βρούμε μαζί ένα τρόπο να λύσουμε αυτό το πρόβλημα»</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dirty="0">
                <a:solidFill>
                  <a:srgbClr val="000000"/>
                </a:solidFill>
                <a:latin typeface="Times New Roman" panose="02020603050405020304" pitchFamily="18" charset="0"/>
                <a:ea typeface="Times New Roman" panose="02020603050405020304" pitchFamily="18" charset="0"/>
              </a:rPr>
              <a:t>Ο μαθητής</a:t>
            </a:r>
            <a:r>
              <a:rPr lang="el-GR" sz="1800" dirty="0">
                <a:solidFill>
                  <a:srgbClr val="000000"/>
                </a:solidFill>
                <a:effectLst/>
                <a:latin typeface="Times New Roman" panose="02020603050405020304" pitchFamily="18" charset="0"/>
                <a:ea typeface="Times New Roman" panose="02020603050405020304" pitchFamily="18" charset="0"/>
              </a:rPr>
              <a:t> μπορεί να λύσει τα προβλήματά του και να λάβει υποστήριξη αν χρειαστεί.)</a:t>
            </a:r>
          </a:p>
          <a:p>
            <a:endParaRPr lang="el-GR" sz="1800"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-«Πώς νομίζεις ότι ένοιωσε;»</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rPr>
              <a:t>Ενθαρρύνει την ενσυναίσθηση του </a:t>
            </a:r>
            <a:r>
              <a:rPr lang="el-GR" dirty="0">
                <a:solidFill>
                  <a:srgbClr val="000000"/>
                </a:solidFill>
                <a:latin typeface="Times New Roman" panose="02020603050405020304" pitchFamily="18" charset="0"/>
                <a:ea typeface="Times New Roman" panose="02020603050405020304" pitchFamily="18" charset="0"/>
              </a:rPr>
              <a:t>μαθητή </a:t>
            </a:r>
            <a:r>
              <a:rPr lang="el-GR" sz="1800" dirty="0">
                <a:solidFill>
                  <a:srgbClr val="000000"/>
                </a:solidFill>
                <a:effectLst/>
                <a:latin typeface="Times New Roman" panose="02020603050405020304" pitchFamily="18" charset="0"/>
                <a:ea typeface="Times New Roman" panose="02020603050405020304" pitchFamily="18" charset="0"/>
              </a:rPr>
              <a:t>και προσκαλεί σε επικοινωνία.)</a:t>
            </a:r>
          </a:p>
          <a:p>
            <a:endParaRPr lang="el-GR" sz="1800" b="1" i="1" dirty="0">
              <a:solidFill>
                <a:srgbClr val="000000"/>
              </a:solidFill>
              <a:effectLst/>
              <a:latin typeface="Times New Roman" panose="02020603050405020304" pitchFamily="18" charset="0"/>
              <a:ea typeface="Times New Roman" panose="02020603050405020304" pitchFamily="18" charset="0"/>
            </a:endParaRPr>
          </a:p>
          <a:p>
            <a:endParaRPr lang="el-GR" sz="1800" b="1" i="1" dirty="0">
              <a:effectLst/>
              <a:latin typeface="Times New Roman" panose="02020603050405020304" pitchFamily="18" charset="0"/>
              <a:ea typeface="Times New Roman" panose="02020603050405020304" pitchFamily="18" charset="0"/>
            </a:endParaRPr>
          </a:p>
          <a:p>
            <a:r>
              <a:rPr lang="el-GR" sz="1800" b="1" i="1" dirty="0">
                <a:solidFill>
                  <a:srgbClr val="000000"/>
                </a:solidFill>
                <a:effectLst/>
                <a:latin typeface="Times New Roman" panose="02020603050405020304" pitchFamily="18" charset="0"/>
                <a:ea typeface="Times New Roman" panose="02020603050405020304" pitchFamily="18" charset="0"/>
              </a:rPr>
              <a:t>-«Τι νομίζεις θα μπορούσε να γίνει για να μην επαναληφθεί ξανά;»</a:t>
            </a:r>
            <a:endParaRPr lang="el-GR" sz="1800" b="1" i="1" dirty="0">
              <a:effectLst/>
              <a:latin typeface="Times New Roman" panose="02020603050405020304" pitchFamily="18" charset="0"/>
              <a:ea typeface="Times New Roman" panose="02020603050405020304" pitchFamily="18" charset="0"/>
            </a:endParaRPr>
          </a:p>
          <a:p>
            <a:r>
              <a:rPr lang="el-GR" sz="1800" dirty="0">
                <a:solidFill>
                  <a:srgbClr val="0D0D0D"/>
                </a:solidFill>
                <a:effectLst/>
                <a:latin typeface="Times New Roman" panose="02020603050405020304" pitchFamily="18" charset="0"/>
                <a:ea typeface="Times New Roman" panose="02020603050405020304" pitchFamily="18" charset="0"/>
              </a:rPr>
              <a:t>  (</a:t>
            </a:r>
            <a:r>
              <a:rPr lang="el-GR" dirty="0">
                <a:solidFill>
                  <a:srgbClr val="000000"/>
                </a:solidFill>
                <a:latin typeface="Times New Roman" panose="02020603050405020304" pitchFamily="18" charset="0"/>
                <a:ea typeface="Times New Roman" panose="02020603050405020304" pitchFamily="18" charset="0"/>
              </a:rPr>
              <a:t>Ο μαθητής</a:t>
            </a:r>
            <a:r>
              <a:rPr lang="el-GR" sz="1800" dirty="0">
                <a:solidFill>
                  <a:srgbClr val="000000"/>
                </a:solidFill>
                <a:effectLst/>
                <a:latin typeface="Times New Roman" panose="02020603050405020304" pitchFamily="18" charset="0"/>
                <a:ea typeface="Times New Roman" panose="02020603050405020304" pitchFamily="18" charset="0"/>
              </a:rPr>
              <a:t> μπορεί να βρει τρόπους να αποφύγει τη βία.)</a:t>
            </a:r>
            <a:endParaRPr lang="el-GR" sz="1800" dirty="0">
              <a:effectLst/>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r>
              <a:rPr lang="el-GR" sz="1800" b="1" u="none" strike="noStrike"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6036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Τι μπορείτε να κάνετε αν ο μαθητής γίνει επιθετικός απέναντι σας;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1725166"/>
            <a:ext cx="10777286" cy="3693319"/>
          </a:xfrm>
          <a:prstGeom prst="rect">
            <a:avLst/>
          </a:prstGeom>
          <a:noFill/>
        </p:spPr>
        <p:txBody>
          <a:bodyPr wrap="square">
            <a:spAutoFit/>
          </a:bodyPr>
          <a:lstStyle/>
          <a:p>
            <a:pPr algn="just"/>
            <a:r>
              <a:rPr lang="el-GR" sz="1800" b="1" dirty="0">
                <a:effectLst/>
                <a:latin typeface="Times New Roman" panose="02020603050405020304" pitchFamily="18" charset="0"/>
                <a:ea typeface="Times New Roman" panose="02020603050405020304" pitchFamily="18" charset="0"/>
              </a:rPr>
              <a:t>• Γίνεται θετικό πρότυπο</a:t>
            </a:r>
            <a:r>
              <a:rPr lang="el-GR" sz="1800" dirty="0">
                <a:effectLst/>
                <a:latin typeface="Times New Roman" panose="02020603050405020304" pitchFamily="18" charset="0"/>
                <a:ea typeface="Times New Roman" panose="02020603050405020304" pitchFamily="18" charset="0"/>
              </a:rPr>
              <a:t>. Είναι χρήσιμο να θυμάστε ότι, η δική σας συμπεριφορά μπορεί να βελτιώσει ή να χειροτερεύσει μία επιθετική κατάσταση, έτσι είναι σημαντικό να αποτελείτε ένα θετικό πρότυπο για τον </a:t>
            </a:r>
            <a:r>
              <a:rPr lang="el-GR" dirty="0">
                <a:latin typeface="Times New Roman" panose="02020603050405020304" pitchFamily="18" charset="0"/>
                <a:ea typeface="Times New Roman" panose="02020603050405020304" pitchFamily="18" charset="0"/>
              </a:rPr>
              <a:t>μαθητή</a:t>
            </a:r>
            <a:r>
              <a:rPr lang="el-GR" sz="1800" dirty="0">
                <a:effectLst/>
                <a:latin typeface="Times New Roman" panose="02020603050405020304" pitchFamily="18" charset="0"/>
                <a:ea typeface="Times New Roman" panose="02020603050405020304" pitchFamily="18" charset="0"/>
              </a:rPr>
              <a:t>. Εάν αντιδράτε επιθετικά και λέτε στον μαθητή να μην αντιδρά επιθετικά, δε θα σας ακούσει. </a:t>
            </a:r>
          </a:p>
          <a:p>
            <a:pPr algn="just"/>
            <a:r>
              <a:rPr lang="el-GR" sz="1800" dirty="0">
                <a:effectLst/>
                <a:latin typeface="Times New Roman" panose="02020603050405020304" pitchFamily="18" charset="0"/>
                <a:ea typeface="Times New Roman" panose="02020603050405020304" pitchFamily="18" charset="0"/>
              </a:rPr>
              <a:t> </a:t>
            </a:r>
          </a:p>
          <a:p>
            <a:pPr algn="just"/>
            <a:r>
              <a:rPr lang="el-GR" sz="1800" dirty="0">
                <a:effectLst/>
                <a:latin typeface="Times New Roman" panose="02020603050405020304" pitchFamily="18" charset="0"/>
                <a:ea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rPr>
              <a:t>Παραμείνετε ήρεμοι</a:t>
            </a:r>
            <a:r>
              <a:rPr lang="el-GR" sz="1800" dirty="0">
                <a:effectLst/>
                <a:latin typeface="Times New Roman" panose="02020603050405020304" pitchFamily="18" charset="0"/>
                <a:ea typeface="Times New Roman" panose="02020603050405020304" pitchFamily="18" charset="0"/>
              </a:rPr>
              <a:t>. Χρειάζεται να είστε δυνατοί και σκληροί, χωρίς να είστε απειλητικοί. Η γλώσσα του σώματος και το πώς λέτε κάτι, πρέπει να αντανακλούν επίσης ένα μη απειλητικό τόνο. Αποφύγετε να τους κοιτάτε στα μάτια επίμονα και αφήστε τους προσωπικό χώρο. Επιτρέψτε τους να εκφράσουν την άποψή τους και ανταποκριθείτε με ένα συζητήσιμο τρόπο. </a:t>
            </a:r>
          </a:p>
          <a:p>
            <a:pPr algn="just"/>
            <a:r>
              <a:rPr lang="el-GR" sz="1800" dirty="0">
                <a:effectLst/>
                <a:latin typeface="Times New Roman" panose="02020603050405020304" pitchFamily="18" charset="0"/>
                <a:ea typeface="Times New Roman" panose="02020603050405020304" pitchFamily="18" charset="0"/>
              </a:rPr>
              <a:t> </a:t>
            </a:r>
          </a:p>
          <a:p>
            <a:pPr algn="just"/>
            <a:r>
              <a:rPr lang="el-GR" sz="1800" dirty="0">
                <a:effectLst/>
                <a:latin typeface="Times New Roman" panose="02020603050405020304" pitchFamily="18" charset="0"/>
                <a:ea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rPr>
              <a:t>Προσπαθήστε να είστε ειλικρινείς</a:t>
            </a:r>
            <a:r>
              <a:rPr lang="el-GR" sz="1800" dirty="0">
                <a:effectLst/>
                <a:latin typeface="Times New Roman" panose="02020603050405020304" pitchFamily="18" charset="0"/>
                <a:ea typeface="Times New Roman" panose="02020603050405020304" pitchFamily="18" charset="0"/>
              </a:rPr>
              <a:t>. Αφήστε τον </a:t>
            </a:r>
            <a:r>
              <a:rPr lang="el-GR" dirty="0">
                <a:latin typeface="Times New Roman" panose="02020603050405020304" pitchFamily="18" charset="0"/>
                <a:ea typeface="Times New Roman" panose="02020603050405020304" pitchFamily="18" charset="0"/>
              </a:rPr>
              <a:t>μαθητή</a:t>
            </a:r>
            <a:r>
              <a:rPr lang="el-GR" sz="1800" dirty="0">
                <a:effectLst/>
                <a:latin typeface="Times New Roman" panose="02020603050405020304" pitchFamily="18" charset="0"/>
                <a:ea typeface="Times New Roman" panose="02020603050405020304" pitchFamily="18" charset="0"/>
              </a:rPr>
              <a:t> να γνωρίζει ότι δυσκολεύεστε να επικοινωνήσετε μαζί του την έντονη στιγμή </a:t>
            </a:r>
            <a:r>
              <a:rPr lang="el-GR" sz="1800" b="1" i="1" dirty="0">
                <a:effectLst/>
                <a:latin typeface="Times New Roman" panose="02020603050405020304" pitchFamily="18" charset="0"/>
                <a:ea typeface="Times New Roman" panose="02020603050405020304" pitchFamily="18" charset="0"/>
              </a:rPr>
              <a:t>«Μου είναι πραγματικά δύσκολο να σε ακούσω όταν φωνάζεις»</a:t>
            </a:r>
            <a:r>
              <a:rPr lang="el-GR" sz="1800" dirty="0">
                <a:effectLst/>
                <a:latin typeface="Times New Roman" panose="02020603050405020304" pitchFamily="18" charset="0"/>
                <a:ea typeface="Times New Roman" panose="02020603050405020304" pitchFamily="18" charset="0"/>
              </a:rPr>
              <a:t> ή </a:t>
            </a:r>
            <a:r>
              <a:rPr lang="el-GR" sz="1800" b="1" i="1" dirty="0">
                <a:effectLst/>
                <a:latin typeface="Times New Roman" panose="02020603050405020304" pitchFamily="18" charset="0"/>
                <a:ea typeface="Times New Roman" panose="02020603050405020304" pitchFamily="18" charset="0"/>
              </a:rPr>
              <a:t>«Όταν φωνάζεις, αισθάνομαι ότι δεν μπορώ να σε βοηθήσω»</a:t>
            </a:r>
            <a:r>
              <a:rPr lang="el-GR" sz="1800" dirty="0">
                <a:effectLst/>
                <a:latin typeface="Times New Roman" panose="02020603050405020304" pitchFamily="18" charset="0"/>
                <a:ea typeface="Times New Roman" panose="02020603050405020304" pitchFamily="18" charset="0"/>
              </a:rPr>
              <a:t>. Η ειλικρίνεια είναι ο πιο απλός τρόπος για να τεθούν όρια και για να καταλάβει ότι η συμπεριφορά του δε λειτουργεί. </a:t>
            </a:r>
          </a:p>
        </p:txBody>
      </p:sp>
    </p:spTree>
    <p:extLst>
      <p:ext uri="{BB962C8B-B14F-4D97-AF65-F5344CB8AC3E}">
        <p14:creationId xmlns:p14="http://schemas.microsoft.com/office/powerpoint/2010/main" val="191911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Κρίσεων στο Σχολικό Περιβάλλον</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2031325"/>
          </a:xfrm>
          <a:prstGeom prst="rect">
            <a:avLst/>
          </a:prstGeom>
          <a:noFill/>
        </p:spPr>
        <p:txBody>
          <a:bodyPr wrap="square">
            <a:spAutoFit/>
          </a:bodyPr>
          <a:lstStyle/>
          <a:p>
            <a:pPr marL="285750" indent="-285750">
              <a:buFont typeface="Wingdings" panose="05000000000000000000" pitchFamily="2" charset="2"/>
              <a:buChar char="q"/>
            </a:pPr>
            <a:r>
              <a:rPr lang="el-GR" sz="1800" dirty="0">
                <a:solidFill>
                  <a:srgbClr val="000000"/>
                </a:solidFill>
                <a:effectLst/>
                <a:latin typeface="Times New Roman" panose="02020603050405020304" pitchFamily="18" charset="0"/>
                <a:ea typeface="Times New Roman" panose="02020603050405020304" pitchFamily="18" charset="0"/>
              </a:rPr>
              <a:t>Διαχείριση στρες</a:t>
            </a:r>
          </a:p>
          <a:p>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sz="1800" dirty="0">
              <a:solidFill>
                <a:srgbClr val="000000"/>
              </a:solidFill>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r>
              <a:rPr lang="el-GR" dirty="0">
                <a:solidFill>
                  <a:srgbClr val="000000"/>
                </a:solidFill>
                <a:latin typeface="Times New Roman" panose="02020603050405020304" pitchFamily="18" charset="0"/>
                <a:ea typeface="Times New Roman" panose="02020603050405020304" pitchFamily="18" charset="0"/>
              </a:rPr>
              <a:t>Διαχείριση Θυμού και Ε</a:t>
            </a:r>
            <a:r>
              <a:rPr lang="el-GR" sz="1800" dirty="0">
                <a:solidFill>
                  <a:srgbClr val="000000"/>
                </a:solidFill>
                <a:effectLst/>
                <a:latin typeface="Times New Roman" panose="02020603050405020304" pitchFamily="18" charset="0"/>
                <a:ea typeface="Times New Roman" panose="02020603050405020304" pitchFamily="18" charset="0"/>
              </a:rPr>
              <a:t>πιθετικότητας (εκφοβισμός-παραβατικότητα) </a:t>
            </a:r>
          </a:p>
          <a:p>
            <a:endParaRPr lang="el-GR" dirty="0">
              <a:solidFill>
                <a:srgbClr val="000000"/>
              </a:solidFill>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a:t>
            </a:r>
          </a:p>
          <a:p>
            <a:endParaRPr lang="el-GR" dirty="0"/>
          </a:p>
        </p:txBody>
      </p:sp>
    </p:spTree>
    <p:extLst>
      <p:ext uri="{BB962C8B-B14F-4D97-AF65-F5344CB8AC3E}">
        <p14:creationId xmlns:p14="http://schemas.microsoft.com/office/powerpoint/2010/main" val="493698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Σύγκρουση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19" y="2266234"/>
            <a:ext cx="9964475" cy="2055756"/>
          </a:xfrm>
          <a:prstGeom prst="rect">
            <a:avLst/>
          </a:prstGeom>
          <a:noFill/>
        </p:spPr>
        <p:txBody>
          <a:bodyPr wrap="square">
            <a:spAutoFit/>
          </a:bodyPr>
          <a:lstStyle/>
          <a:p>
            <a:pPr algn="just">
              <a:lnSpc>
                <a:spcPct val="107000"/>
              </a:lnSpc>
              <a:spcAft>
                <a:spcPts val="800"/>
              </a:spcAf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σύγκρουση είναι μέρος της καθημερινής ζωής, αναπόφευκτο μέρος των ανθρώπινων σχέσεων και κατ’ επέκταση αποτελεί ένα φυσιολογικό </a:t>
            </a:r>
            <a:r>
              <a:rPr lang="el-GR" sz="1800" dirty="0">
                <a:latin typeface="Times New Roman" panose="02020603050405020304" pitchFamily="18" charset="0"/>
                <a:ea typeface="Calibri" panose="020F0502020204030204" pitchFamily="34" charset="0"/>
                <a:cs typeface="Times New Roman" panose="02020603050405020304" pitchFamily="18" charset="0"/>
              </a:rPr>
              <a:t>κομμάτι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ενδοσχολικής ζωής. Σύμφωνα µε θεωρητικούς της εξελικτικής ψυχολογίας, η εμπλοκή των μαθητών σε σύγκρουση αποτελεί διαδικασία ανάπτυξης και </a:t>
            </a:r>
            <a:r>
              <a:rPr lang="el-GR" sz="1800" dirty="0">
                <a:latin typeface="Times New Roman" panose="02020603050405020304" pitchFamily="18" charset="0"/>
                <a:ea typeface="Calibri" panose="020F0502020204030204" pitchFamily="34" charset="0"/>
                <a:cs typeface="Times New Roman" panose="02020603050405020304" pitchFamily="18" charset="0"/>
              </a:rPr>
              <a:t>μάθησης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el-GR" b="1" dirty="0">
                <a:latin typeface="Times New Roman" panose="02020603050405020304" pitchFamily="18" charset="0"/>
                <a:ea typeface="Calibri" panose="020F0502020204030204" pitchFamily="34" charset="0"/>
                <a:cs typeface="Times New Roman" panose="02020603050405020304" pitchFamily="18" charset="0"/>
              </a:rPr>
              <a:t>Διαμεσολάβηση</a:t>
            </a:r>
          </a:p>
          <a:p>
            <a:pPr marL="285750" indent="-285750" algn="just">
              <a:lnSpc>
                <a:spcPct val="107000"/>
              </a:lnSpc>
              <a:spcAft>
                <a:spcPts val="800"/>
              </a:spcAft>
              <a:buFont typeface="Arial" panose="020B0604020202020204" pitchFamily="34" charset="0"/>
              <a:buChar char="•"/>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Επανορθ</a:t>
            </a:r>
            <a:r>
              <a:rPr lang="el-GR" b="1" dirty="0">
                <a:latin typeface="Times New Roman" panose="02020603050405020304" pitchFamily="18" charset="0"/>
                <a:ea typeface="Calibri" panose="020F0502020204030204" pitchFamily="34" charset="0"/>
                <a:cs typeface="Times New Roman" panose="02020603050405020304" pitchFamily="18" charset="0"/>
              </a:rPr>
              <a:t>ωτική Δικαιοσύνη</a:t>
            </a:r>
            <a:endParaRPr lang="el-GR" sz="1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0181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Εποικοδομητική Σύγκρουση </a:t>
            </a:r>
          </a:p>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(διαμεσολάβηση)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863124" y="1974079"/>
            <a:ext cx="10374596" cy="4247317"/>
          </a:xfrm>
          <a:prstGeom prst="rect">
            <a:avLst/>
          </a:prstGeom>
          <a:noFill/>
        </p:spPr>
        <p:txBody>
          <a:bodyPr wrap="square">
            <a:spAutoFit/>
          </a:bodyPr>
          <a:lstStyle/>
          <a:p>
            <a:r>
              <a:rPr lang="el-GR" sz="1800" b="1" i="1" dirty="0">
                <a:effectLst/>
                <a:latin typeface="Times New Roman" panose="02020603050405020304" pitchFamily="18" charset="0"/>
                <a:ea typeface="Times New Roman" panose="02020603050405020304" pitchFamily="18" charset="0"/>
              </a:rPr>
              <a:t>Οι φάσεις της εποικοδομητικής σύγκρουσης</a:t>
            </a:r>
          </a:p>
          <a:p>
            <a:endParaRPr lang="el-GR" sz="1800" dirty="0">
              <a:effectLst/>
              <a:latin typeface="Times New Roman" panose="02020603050405020304" pitchFamily="18" charset="0"/>
              <a:ea typeface="Times New Roman" panose="02020603050405020304" pitchFamily="18" charset="0"/>
            </a:endParaRPr>
          </a:p>
          <a:p>
            <a:r>
              <a:rPr lang="el-GR" sz="1800" dirty="0">
                <a:effectLst/>
                <a:latin typeface="Times New Roman" panose="02020603050405020304" pitchFamily="18" charset="0"/>
                <a:ea typeface="Times New Roman" panose="02020603050405020304" pitchFamily="18" charset="0"/>
              </a:rPr>
              <a:t>-Αναγνώριση και προσδιορισμός των συγκρούσεων.</a:t>
            </a:r>
          </a:p>
          <a:p>
            <a:r>
              <a:rPr lang="el-GR" sz="1800" dirty="0">
                <a:effectLst/>
                <a:latin typeface="Times New Roman" panose="02020603050405020304" pitchFamily="18" charset="0"/>
                <a:ea typeface="Times New Roman" panose="02020603050405020304" pitchFamily="18" charset="0"/>
              </a:rPr>
              <a:t>-Ενεργητική ακρόαση για να κατανοήσω και να ξεκαθαρίσω τα συναισθήματα του μαθητή.</a:t>
            </a:r>
          </a:p>
          <a:p>
            <a:r>
              <a:rPr lang="el-GR" sz="1800" dirty="0">
                <a:effectLst/>
                <a:latin typeface="Times New Roman" panose="02020603050405020304" pitchFamily="18" charset="0"/>
                <a:ea typeface="Times New Roman" panose="02020603050405020304" pitchFamily="18" charset="0"/>
              </a:rPr>
              <a:t>-Δημιουργία δυνατών εναλλακτικών λύσεων και από τις δύο πλευρές.</a:t>
            </a:r>
          </a:p>
          <a:p>
            <a:r>
              <a:rPr lang="el-GR" sz="1800" dirty="0">
                <a:effectLst/>
                <a:latin typeface="Times New Roman" panose="02020603050405020304" pitchFamily="18" charset="0"/>
                <a:ea typeface="Times New Roman" panose="02020603050405020304" pitchFamily="18" charset="0"/>
              </a:rPr>
              <a:t>-Αξιολόγηση εναλλακτικών λύσεων.</a:t>
            </a:r>
          </a:p>
          <a:p>
            <a:r>
              <a:rPr lang="el-GR" sz="1800" dirty="0">
                <a:effectLst/>
                <a:latin typeface="Times New Roman" panose="02020603050405020304" pitchFamily="18" charset="0"/>
                <a:ea typeface="Times New Roman" panose="02020603050405020304" pitchFamily="18" charset="0"/>
              </a:rPr>
              <a:t>-Λήψη απόφασης για την καλύτερη αποδεκτή λύση. Συζητούμε μαζί του τα πιθανά αποτελέσματα που θα έχει η απόφαση του, </a:t>
            </a:r>
            <a:r>
              <a:rPr lang="el-GR" sz="1800" b="1" i="1" dirty="0">
                <a:effectLst/>
                <a:latin typeface="Times New Roman" panose="02020603050405020304" pitchFamily="18" charset="0"/>
                <a:ea typeface="Times New Roman" panose="02020603050405020304" pitchFamily="18" charset="0"/>
              </a:rPr>
              <a:t>«τι νομίζεις ότι θα συμβεί αν κάνεις αυτό;»</a:t>
            </a:r>
          </a:p>
          <a:p>
            <a:r>
              <a:rPr lang="el-GR" sz="1800" dirty="0">
                <a:effectLst/>
                <a:latin typeface="Times New Roman" panose="02020603050405020304" pitchFamily="18" charset="0"/>
                <a:ea typeface="Times New Roman" panose="02020603050405020304" pitchFamily="18" charset="0"/>
              </a:rPr>
              <a:t>-Εφαρμογή της λύσης. Ζητούμε από τον έφηβο μια δέσμευση. </a:t>
            </a:r>
          </a:p>
          <a:p>
            <a:r>
              <a:rPr lang="el-GR" sz="1800" b="1" i="1" dirty="0">
                <a:effectLst/>
                <a:latin typeface="Times New Roman" panose="02020603050405020304" pitchFamily="18" charset="0"/>
                <a:ea typeface="Times New Roman" panose="02020603050405020304" pitchFamily="18" charset="0"/>
              </a:rPr>
              <a:t>«Πότε θα ξεκινήσεις την εφαρμογή της απόφασης σου;»</a:t>
            </a:r>
          </a:p>
          <a:p>
            <a:r>
              <a:rPr lang="el-GR" sz="1800" dirty="0">
                <a:effectLst/>
                <a:latin typeface="Times New Roman" panose="02020603050405020304" pitchFamily="18" charset="0"/>
                <a:ea typeface="Times New Roman" panose="02020603050405020304" pitchFamily="18" charset="0"/>
              </a:rPr>
              <a:t>-Παρακολούθηση για αξιολόγηση της λειτουργίας της.</a:t>
            </a:r>
          </a:p>
          <a:p>
            <a:r>
              <a:rPr lang="el-GR" sz="1800" dirty="0">
                <a:effectLst/>
                <a:latin typeface="Times New Roman" panose="02020603050405020304" pitchFamily="18" charset="0"/>
                <a:ea typeface="Times New Roman" panose="02020603050405020304" pitchFamily="18" charset="0"/>
              </a:rPr>
              <a:t>Η εφαρμογή αυτής της τακτικής προϋποθέτει την ψυχραιμία και τη διάθεση για διαπραγμάτευση και πρέπει να εφαρμόζεται αφού έχει εκτονωθεί ο θυμός. Άλλοι σημαντικοί όροι για την εποικοδομητική σύγκρουση είναι η αναγνώριση των θετικών στοιχείων του μαθητή, ο περιορισμός στην επίρριψη ευθύνης και η σταθερότητα αλλά όχι η ακαμψία σε αυτό που υποστηρίζουμε.</a:t>
            </a:r>
          </a:p>
        </p:txBody>
      </p:sp>
    </p:spTree>
    <p:extLst>
      <p:ext uri="{BB962C8B-B14F-4D97-AF65-F5344CB8AC3E}">
        <p14:creationId xmlns:p14="http://schemas.microsoft.com/office/powerpoint/2010/main" val="3030518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Εποικοδομητική Σύγκρουση </a:t>
            </a:r>
          </a:p>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(επανορθωτική δικαιοσύνη)  </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7" name="TextBox 6">
            <a:extLst>
              <a:ext uri="{FF2B5EF4-FFF2-40B4-BE49-F238E27FC236}">
                <a16:creationId xmlns:a16="http://schemas.microsoft.com/office/drawing/2014/main" id="{C1D1ECF7-8BF6-DF58-06E9-FA9FE3E57B19}"/>
              </a:ext>
            </a:extLst>
          </p:cNvPr>
          <p:cNvSpPr txBox="1"/>
          <p:nvPr/>
        </p:nvSpPr>
        <p:spPr>
          <a:xfrm>
            <a:off x="758632" y="2424532"/>
            <a:ext cx="10783887" cy="2534412"/>
          </a:xfrm>
          <a:prstGeom prst="rect">
            <a:avLst/>
          </a:prstGeom>
          <a:noFill/>
        </p:spPr>
        <p:txBody>
          <a:bodyPr wrap="square">
            <a:spAutoFit/>
          </a:bodyPr>
          <a:lstStyle/>
          <a:p>
            <a:pPr algn="just">
              <a:lnSpc>
                <a:spcPct val="107000"/>
              </a:lnSpc>
              <a:spcAft>
                <a:spcPts val="800"/>
              </a:spcAft>
            </a:pPr>
            <a:r>
              <a:rPr lang="el-GR" sz="1600" b="1" u="sng" dirty="0">
                <a:effectLst/>
                <a:latin typeface="Times New Roman" panose="02020603050405020304" pitchFamily="18" charset="0"/>
                <a:ea typeface="Calibri" panose="020F0502020204030204" pitchFamily="34" charset="0"/>
                <a:cs typeface="Times New Roman" panose="02020603050405020304" pitchFamily="18" charset="0"/>
              </a:rPr>
              <a:t>Αρχές της Επανορθωτικής Δικαιοσύνης: </a:t>
            </a: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Η υποστήριξη και η «ανακούφιση» του θύματος είναι βασική προτεραιότητα. </a:t>
            </a:r>
            <a:endParaRPr lang="el-GR"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Αυτοί οι οποίοι προκάλεσαν «βλάβη», αναλαμβάνουν την ευθύνη για αυτό που έχουν προκαλέσει. </a:t>
            </a:r>
            <a:endParaRPr lang="el-GR"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Γίνεται διάλογος, για να επιτευχθεί όσον το δυνατό καλύτερη κατανόηση του θέματος.</a:t>
            </a: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Γίνεται προσπάθεια να μετριαστεί η βλάβη η οποία προκλήθηκε. </a:t>
            </a:r>
            <a:endParaRPr lang="el-GR"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Οι δράστες προσπαθούν να βρουν τρόπους, σχετικά με το πώς θα αποφευχθεί μια παρόμοια μελλοντική βλάβη. </a:t>
            </a:r>
            <a:endParaRPr lang="el-GR"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Ο περίγυρος βοηθά στην επανένταξη τόσου του δράστη όσο και του θύματος στην σχολική κοινότητα.</a:t>
            </a:r>
          </a:p>
        </p:txBody>
      </p:sp>
    </p:spTree>
    <p:extLst>
      <p:ext uri="{BB962C8B-B14F-4D97-AF65-F5344CB8AC3E}">
        <p14:creationId xmlns:p14="http://schemas.microsoft.com/office/powerpoint/2010/main" val="253708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Βιωματική Άσκηση</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1200329"/>
          </a:xfrm>
          <a:prstGeom prst="rect">
            <a:avLst/>
          </a:prstGeom>
          <a:noFill/>
        </p:spPr>
        <p:txBody>
          <a:bodyPr wrap="square">
            <a:spAutoFit/>
          </a:bodyPr>
          <a:lstStyle/>
          <a:p>
            <a:endParaRPr lang="el-GR" sz="1800">
              <a:solidFill>
                <a:srgbClr val="000000"/>
              </a:solidFill>
              <a:effectLst/>
              <a:latin typeface="Times New Roman" panose="02020603050405020304" pitchFamily="18" charset="0"/>
              <a:ea typeface="Times New Roman" panose="02020603050405020304" pitchFamily="18" charset="0"/>
            </a:endParaRPr>
          </a:p>
          <a:p>
            <a:endParaRPr lang="el-GR">
              <a:solidFill>
                <a:srgbClr val="000000"/>
              </a:solidFill>
              <a:latin typeface="Times New Roman" panose="02020603050405020304" pitchFamily="18" charset="0"/>
              <a:ea typeface="Times New Roman" panose="02020603050405020304" pitchFamily="18" charset="0"/>
            </a:endParaRPr>
          </a:p>
          <a:p>
            <a:r>
              <a:rPr lang="el-GR" sz="1800">
                <a:solidFill>
                  <a:srgbClr val="000000"/>
                </a:solidFill>
                <a:effectLst/>
                <a:latin typeface="Times New Roman" panose="02020603050405020304" pitchFamily="18" charset="0"/>
                <a:ea typeface="Times New Roman" panose="02020603050405020304" pitchFamily="18" charset="0"/>
              </a:rPr>
              <a:t> </a:t>
            </a:r>
          </a:p>
          <a:p>
            <a:pPr marL="285750" indent="-285750">
              <a:buFont typeface="Wingdings" panose="05000000000000000000" pitchFamily="2" charset="2"/>
              <a:buChar char="q"/>
            </a:pPr>
            <a:endParaRPr lang="el-GR" dirty="0"/>
          </a:p>
        </p:txBody>
      </p:sp>
    </p:spTree>
    <p:extLst>
      <p:ext uri="{BB962C8B-B14F-4D97-AF65-F5344CB8AC3E}">
        <p14:creationId xmlns:p14="http://schemas.microsoft.com/office/powerpoint/2010/main" val="1829770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Βιβλιογραφία</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1200329"/>
          </a:xfrm>
          <a:prstGeom prst="rect">
            <a:avLst/>
          </a:prstGeom>
          <a:noFill/>
        </p:spPr>
        <p:txBody>
          <a:bodyPr wrap="square">
            <a:spAutoFit/>
          </a:bodyPr>
          <a:lstStyle/>
          <a:p>
            <a:endParaRPr lang="el-GR" sz="1800">
              <a:solidFill>
                <a:srgbClr val="000000"/>
              </a:solidFill>
              <a:effectLst/>
              <a:latin typeface="Times New Roman" panose="02020603050405020304" pitchFamily="18" charset="0"/>
              <a:ea typeface="Times New Roman" panose="02020603050405020304" pitchFamily="18" charset="0"/>
            </a:endParaRPr>
          </a:p>
          <a:p>
            <a:endParaRPr lang="el-GR">
              <a:solidFill>
                <a:srgbClr val="000000"/>
              </a:solidFill>
              <a:latin typeface="Times New Roman" panose="02020603050405020304" pitchFamily="18" charset="0"/>
              <a:ea typeface="Times New Roman" panose="02020603050405020304" pitchFamily="18" charset="0"/>
            </a:endParaRPr>
          </a:p>
          <a:p>
            <a:r>
              <a:rPr lang="el-GR" sz="1800">
                <a:solidFill>
                  <a:srgbClr val="000000"/>
                </a:solidFill>
                <a:effectLst/>
                <a:latin typeface="Times New Roman" panose="02020603050405020304" pitchFamily="18" charset="0"/>
                <a:ea typeface="Times New Roman" panose="02020603050405020304" pitchFamily="18" charset="0"/>
              </a:rPr>
              <a:t> </a:t>
            </a:r>
          </a:p>
          <a:p>
            <a:pPr marL="285750" indent="-285750">
              <a:buFont typeface="Wingdings" panose="05000000000000000000" pitchFamily="2" charset="2"/>
              <a:buChar char="q"/>
            </a:pPr>
            <a:endParaRPr lang="el-GR" dirty="0"/>
          </a:p>
        </p:txBody>
      </p:sp>
      <p:sp>
        <p:nvSpPr>
          <p:cNvPr id="6" name="TextBox 5">
            <a:extLst>
              <a:ext uri="{FF2B5EF4-FFF2-40B4-BE49-F238E27FC236}">
                <a16:creationId xmlns:a16="http://schemas.microsoft.com/office/drawing/2014/main" id="{D0AC7BBC-F2B9-7A8F-1FEE-0A14F4774A88}"/>
              </a:ext>
            </a:extLst>
          </p:cNvPr>
          <p:cNvSpPr txBox="1"/>
          <p:nvPr/>
        </p:nvSpPr>
        <p:spPr>
          <a:xfrm>
            <a:off x="793720" y="1939895"/>
            <a:ext cx="8352416" cy="3567643"/>
          </a:xfrm>
          <a:prstGeom prst="rect">
            <a:avLst/>
          </a:prstGeom>
          <a:noFill/>
        </p:spPr>
        <p:txBody>
          <a:bodyPr wrap="square">
            <a:spAutoFit/>
          </a:bodyPr>
          <a:lstStyle/>
          <a:p>
            <a:pPr>
              <a:spcBef>
                <a:spcPts val="480"/>
              </a:spcBef>
              <a:spcAft>
                <a:spcPts val="600"/>
              </a:spcAft>
            </a:pPr>
            <a:r>
              <a:rPr lang="el-GR" sz="1800" kern="50" dirty="0">
                <a:effectLst/>
                <a:latin typeface="Times New Roman" panose="02020603050405020304" pitchFamily="18" charset="0"/>
                <a:ea typeface="SimSun" panose="02010600030101010101" pitchFamily="2" charset="-122"/>
              </a:rPr>
              <a:t>Πασιαρδή Γ., </a:t>
            </a:r>
            <a:r>
              <a:rPr lang="el-GR" sz="1800" i="1" kern="50" dirty="0">
                <a:effectLst/>
                <a:latin typeface="Times New Roman" panose="02020603050405020304" pitchFamily="18" charset="0"/>
                <a:ea typeface="SimSun" panose="02010600030101010101" pitchFamily="2" charset="-122"/>
              </a:rPr>
              <a:t>Το σχολικό κλίμα Θεωρητική ανάλυση και εμπειρική διερεύνηση των βασικών παραμέτρων του, </a:t>
            </a:r>
            <a:r>
              <a:rPr lang="el-GR" sz="1800" kern="50" dirty="0">
                <a:effectLst/>
                <a:latin typeface="Times New Roman" panose="02020603050405020304" pitchFamily="18" charset="0"/>
                <a:ea typeface="SimSun" panose="02010600030101010101" pitchFamily="2" charset="-122"/>
              </a:rPr>
              <a:t>Αθήνα, Τυποθήτω, 2001. </a:t>
            </a:r>
            <a:endParaRPr lang="el-GR" sz="1800" dirty="0">
              <a:effectLst/>
              <a:latin typeface="Wingdings 3" panose="05040102010807070707" pitchFamily="18" charset="2"/>
              <a:ea typeface="SimSun" panose="02010600030101010101" pitchFamily="2" charset="-122"/>
            </a:endParaRPr>
          </a:p>
          <a:p>
            <a:pPr>
              <a:spcBef>
                <a:spcPts val="480"/>
              </a:spcBef>
              <a:spcAft>
                <a:spcPts val="600"/>
              </a:spcAft>
            </a:pPr>
            <a:r>
              <a:rPr lang="el-GR" sz="1800" kern="50" dirty="0">
                <a:effectLst/>
                <a:latin typeface="Times New Roman" panose="02020603050405020304" pitchFamily="18" charset="0"/>
                <a:ea typeface="SimSun" panose="02010600030101010101" pitchFamily="2" charset="-122"/>
              </a:rPr>
              <a:t>Τζιβάνη Ε. (2013). Οι Συγκρούσεις στον χώρο εργασίας και ο ρόλος της συναισθηματικής νοημοσύνης στη διαχείρισή τους. Διπλωματική Εργασία, Πανεπιστήμιο Πειραιώς</a:t>
            </a:r>
            <a:endParaRPr lang="el-GR" sz="1800" dirty="0">
              <a:effectLst/>
              <a:latin typeface="Calibri" panose="020F0502020204030204" pitchFamily="34" charset="0"/>
              <a:ea typeface="SimSun" panose="02010600030101010101" pitchFamily="2" charset="-122"/>
            </a:endParaRPr>
          </a:p>
          <a:p>
            <a:pPr>
              <a:spcBef>
                <a:spcPts val="480"/>
              </a:spcBef>
              <a:spcAft>
                <a:spcPts val="600"/>
              </a:spcAft>
            </a:pPr>
            <a:r>
              <a:rPr lang="en-US" sz="1800" kern="50" dirty="0">
                <a:solidFill>
                  <a:srgbClr val="262626"/>
                </a:solidFill>
                <a:effectLst/>
                <a:latin typeface="Times New Roman" panose="02020603050405020304" pitchFamily="18" charset="0"/>
                <a:ea typeface="Arial" panose="020B0604020202020204" pitchFamily="34" charset="0"/>
              </a:rPr>
              <a:t>Goleman, D., (2001). </a:t>
            </a:r>
            <a:r>
              <a:rPr lang="el-GR" sz="1800" i="1" kern="50" dirty="0">
                <a:solidFill>
                  <a:srgbClr val="262626"/>
                </a:solidFill>
                <a:effectLst/>
                <a:latin typeface="Times New Roman" panose="02020603050405020304" pitchFamily="18" charset="0"/>
                <a:ea typeface="Arial" panose="020B0604020202020204" pitchFamily="34" charset="0"/>
              </a:rPr>
              <a:t>Η συναισθηματική Νοημοσύνη στο χώρο της εργασίας</a:t>
            </a:r>
            <a:r>
              <a:rPr lang="el-GR" sz="1800" kern="50" dirty="0">
                <a:solidFill>
                  <a:srgbClr val="262626"/>
                </a:solidFill>
                <a:effectLst/>
                <a:latin typeface="Times New Roman" panose="02020603050405020304" pitchFamily="18" charset="0"/>
                <a:ea typeface="Arial" panose="020B0604020202020204" pitchFamily="34" charset="0"/>
              </a:rPr>
              <a:t>, </a:t>
            </a:r>
            <a:r>
              <a:rPr lang="el-GR" sz="1800" kern="50" dirty="0" err="1">
                <a:solidFill>
                  <a:srgbClr val="262626"/>
                </a:solidFill>
                <a:effectLst/>
                <a:latin typeface="Times New Roman" panose="02020603050405020304" pitchFamily="18" charset="0"/>
                <a:ea typeface="Arial" panose="020B0604020202020204" pitchFamily="34" charset="0"/>
              </a:rPr>
              <a:t>εκδ</a:t>
            </a:r>
            <a:r>
              <a:rPr lang="el-GR" sz="1800" kern="50" dirty="0">
                <a:solidFill>
                  <a:srgbClr val="262626"/>
                </a:solidFill>
                <a:effectLst/>
                <a:latin typeface="Times New Roman" panose="02020603050405020304" pitchFamily="18" charset="0"/>
                <a:ea typeface="Arial" panose="020B0604020202020204" pitchFamily="34" charset="0"/>
              </a:rPr>
              <a:t>. Ελληνικά Γράμματα</a:t>
            </a:r>
            <a:r>
              <a:rPr lang="el-GR" sz="1800" kern="50" dirty="0">
                <a:solidFill>
                  <a:srgbClr val="262626"/>
                </a:solidFill>
                <a:effectLst/>
                <a:latin typeface="Times New Roman" panose="02020603050405020304" pitchFamily="18" charset="0"/>
                <a:ea typeface="Garamond" panose="02020404030301010803" pitchFamily="18" charset="0"/>
              </a:rPr>
              <a:t>                 </a:t>
            </a:r>
          </a:p>
          <a:p>
            <a:pPr>
              <a:spcBef>
                <a:spcPts val="480"/>
              </a:spcBef>
              <a:spcAft>
                <a:spcPts val="600"/>
              </a:spcAft>
            </a:pPr>
            <a:r>
              <a:rPr lang="en-US" sz="1800" u="sng" kern="50" dirty="0">
                <a:solidFill>
                  <a:srgbClr val="0D0D0D"/>
                </a:solidFill>
                <a:effectLst/>
                <a:latin typeface="Times New Roman" panose="02020603050405020304" pitchFamily="18" charset="0"/>
                <a:ea typeface="SimSun" panose="02010600030101010101" pitchFamily="2" charset="-122"/>
                <a:cs typeface="Times New Roman" panose="02020603050405020304" pitchFamily="18" charset="0"/>
                <a:hlinkClick r:id="rId3"/>
              </a:rPr>
              <a:t>http://www.Mindfulness360.Net/</a:t>
            </a:r>
            <a:endParaRPr lang="en-US" sz="1800" u="sng" kern="50" dirty="0">
              <a:solidFill>
                <a:srgbClr val="0D0D0D"/>
              </a:solidFill>
              <a:effectLst/>
              <a:latin typeface="Times New Roman" panose="02020603050405020304" pitchFamily="18" charset="0"/>
              <a:ea typeface="SimSun" panose="02010600030101010101" pitchFamily="2" charset="-122"/>
              <a:cs typeface="Times New Roman" panose="02020603050405020304" pitchFamily="18" charset="0"/>
            </a:endParaRPr>
          </a:p>
          <a:p>
            <a:pPr>
              <a:spcBef>
                <a:spcPts val="480"/>
              </a:spcBef>
              <a:spcAft>
                <a:spcPts val="600"/>
              </a:spcAft>
            </a:pP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a:spcBef>
                <a:spcPts val="480"/>
              </a:spcBef>
              <a:spcAft>
                <a:spcPts val="600"/>
              </a:spcAft>
            </a:pPr>
            <a:r>
              <a:rPr lang="el-GR" sz="1800" kern="50" dirty="0">
                <a:solidFill>
                  <a:srgbClr val="262626"/>
                </a:solidFill>
                <a:effectLst/>
                <a:latin typeface="Times New Roman" panose="02020603050405020304" pitchFamily="18" charset="0"/>
                <a:ea typeface="Garamond" panose="02020404030301010803" pitchFamily="18" charset="0"/>
              </a:rPr>
              <a:t>           </a:t>
            </a:r>
            <a:endParaRPr lang="el-GR" sz="3600" kern="50" dirty="0">
              <a:solidFill>
                <a:srgbClr val="262626"/>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1230052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1BCB5"/>
        </a:solidFill>
        <a:effectLst/>
      </p:bgPr>
    </p:bg>
    <p:spTree>
      <p:nvGrpSpPr>
        <p:cNvPr id="1" name=""/>
        <p:cNvGrpSpPr/>
        <p:nvPr/>
      </p:nvGrpSpPr>
      <p:grpSpPr>
        <a:xfrm>
          <a:off x="0" y="0"/>
          <a:ext cx="0" cy="0"/>
          <a:chOff x="0" y="0"/>
          <a:chExt cx="0" cy="0"/>
        </a:xfrm>
      </p:grpSpPr>
      <p:cxnSp>
        <p:nvCxnSpPr>
          <p:cNvPr id="2" name="Ευθεία γραμμή σύνδεσης 1">
            <a:extLst>
              <a:ext uri="{FF2B5EF4-FFF2-40B4-BE49-F238E27FC236}">
                <a16:creationId xmlns:a16="http://schemas.microsoft.com/office/drawing/2014/main" id="{4722CD42-1522-415B-A948-5CBDA3CEBD80}"/>
              </a:ext>
            </a:extLst>
          </p:cNvPr>
          <p:cNvCxnSpPr>
            <a:cxnSpLocks/>
          </p:cNvCxnSpPr>
          <p:nvPr/>
        </p:nvCxnSpPr>
        <p:spPr>
          <a:xfrm>
            <a:off x="0" y="5660540"/>
            <a:ext cx="121920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3" name="TextBox 2">
            <a:extLst>
              <a:ext uri="{FF2B5EF4-FFF2-40B4-BE49-F238E27FC236}">
                <a16:creationId xmlns:a16="http://schemas.microsoft.com/office/drawing/2014/main" id="{DB22F992-68D9-4AC3-9F4B-3EDCF096740C}"/>
              </a:ext>
            </a:extLst>
          </p:cNvPr>
          <p:cNvSpPr txBox="1"/>
          <p:nvPr/>
        </p:nvSpPr>
        <p:spPr>
          <a:xfrm>
            <a:off x="1464180" y="5949010"/>
            <a:ext cx="10400962" cy="707886"/>
          </a:xfrm>
          <a:prstGeom prst="rect">
            <a:avLst/>
          </a:prstGeom>
          <a:noFill/>
        </p:spPr>
        <p:txBody>
          <a:bodyPr wrap="square" rtlCol="0">
            <a:spAutoFit/>
          </a:bodyPr>
          <a:lstStyle/>
          <a:p>
            <a:r>
              <a:rPr lang="el-GR" sz="2000" dirty="0">
                <a:solidFill>
                  <a:schemeClr val="bg1"/>
                </a:solidFill>
                <a:latin typeface="Averta Light" panose="00000400000000000000" pitchFamily="50" charset="-95"/>
              </a:rPr>
              <a:t>Για τις μονάδες "Θάλπος Αττικής" και "Θάλπος Καλαμάτας“</a:t>
            </a:r>
            <a:r>
              <a:rPr lang="en-US" sz="2000" dirty="0">
                <a:solidFill>
                  <a:schemeClr val="bg1"/>
                </a:solidFill>
                <a:latin typeface="Averta Light" panose="00000400000000000000" pitchFamily="50" charset="-95"/>
              </a:rPr>
              <a:t> </a:t>
            </a:r>
            <a:r>
              <a:rPr lang="el-GR" sz="2000" dirty="0">
                <a:solidFill>
                  <a:schemeClr val="bg1"/>
                </a:solidFill>
                <a:latin typeface="Averta Light" panose="00000400000000000000" pitchFamily="50" charset="-95"/>
              </a:rPr>
              <a:t>ο Φορέας χρηματοδοτείται από το Υπουργείο Υγείας.</a:t>
            </a:r>
          </a:p>
        </p:txBody>
      </p:sp>
      <p:pic>
        <p:nvPicPr>
          <p:cNvPr id="4" name="Εικόνα 3">
            <a:extLst>
              <a:ext uri="{FF2B5EF4-FFF2-40B4-BE49-F238E27FC236}">
                <a16:creationId xmlns:a16="http://schemas.microsoft.com/office/drawing/2014/main" id="{6126DBA4-3E53-4119-95A9-81C35E75AB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878" y="5863223"/>
            <a:ext cx="1050665" cy="830997"/>
          </a:xfrm>
          <a:prstGeom prst="rect">
            <a:avLst/>
          </a:prstGeom>
        </p:spPr>
      </p:pic>
      <p:pic>
        <p:nvPicPr>
          <p:cNvPr id="5" name="Εικόνα 4">
            <a:extLst>
              <a:ext uri="{FF2B5EF4-FFF2-40B4-BE49-F238E27FC236}">
                <a16:creationId xmlns:a16="http://schemas.microsoft.com/office/drawing/2014/main" id="{168D7772-ECCC-4D35-9E41-5BFEDB2C03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899" y="467799"/>
            <a:ext cx="6116198" cy="3860402"/>
          </a:xfrm>
          <a:prstGeom prst="rect">
            <a:avLst/>
          </a:prstGeom>
        </p:spPr>
      </p:pic>
      <p:sp>
        <p:nvSpPr>
          <p:cNvPr id="7" name="TextBox 6">
            <a:extLst>
              <a:ext uri="{FF2B5EF4-FFF2-40B4-BE49-F238E27FC236}">
                <a16:creationId xmlns:a16="http://schemas.microsoft.com/office/drawing/2014/main" id="{5E3D3CBB-EA53-4C47-A093-13516ABA7944}"/>
              </a:ext>
            </a:extLst>
          </p:cNvPr>
          <p:cNvSpPr txBox="1"/>
          <p:nvPr/>
        </p:nvSpPr>
        <p:spPr>
          <a:xfrm>
            <a:off x="326856" y="4749492"/>
            <a:ext cx="11538285" cy="646331"/>
          </a:xfrm>
          <a:prstGeom prst="rect">
            <a:avLst/>
          </a:prstGeom>
          <a:noFill/>
        </p:spPr>
        <p:txBody>
          <a:bodyPr wrap="square" rtlCol="0">
            <a:spAutoFit/>
          </a:bodyPr>
          <a:lstStyle/>
          <a:p>
            <a:pPr algn="ctr"/>
            <a:r>
              <a:rPr lang="el-GR" b="1" dirty="0">
                <a:solidFill>
                  <a:schemeClr val="bg1"/>
                </a:solidFill>
                <a:latin typeface="Averta Light" panose="00000400000000000000" pitchFamily="50" charset="-95"/>
              </a:rPr>
              <a:t>Αγαθουπόλεως 5 Αθήνα 112 57</a:t>
            </a:r>
            <a:r>
              <a:rPr lang="en-US" b="1" dirty="0">
                <a:solidFill>
                  <a:schemeClr val="bg1"/>
                </a:solidFill>
                <a:latin typeface="Averta Light" panose="00000400000000000000" pitchFamily="50" charset="-95"/>
              </a:rPr>
              <a:t> </a:t>
            </a:r>
            <a:r>
              <a:rPr lang="el-GR" sz="1600" b="1" dirty="0">
                <a:solidFill>
                  <a:srgbClr val="FC4513"/>
                </a:solidFill>
                <a:latin typeface="Averta Bold" panose="00000800000000000000" pitchFamily="50" charset="-95"/>
                <a:ea typeface="+mj-ea"/>
                <a:cs typeface="+mj-cs"/>
              </a:rPr>
              <a:t>|</a:t>
            </a:r>
            <a:r>
              <a:rPr lang="el-GR" b="1" dirty="0">
                <a:solidFill>
                  <a:schemeClr val="bg1"/>
                </a:solidFill>
                <a:latin typeface="Averta Light" panose="00000400000000000000" pitchFamily="50" charset="-95"/>
              </a:rPr>
              <a:t> +30 210 866 8365</a:t>
            </a:r>
            <a:r>
              <a:rPr lang="en-US" b="1" dirty="0">
                <a:solidFill>
                  <a:schemeClr val="bg1"/>
                </a:solidFill>
                <a:latin typeface="Averta Light" panose="00000400000000000000" pitchFamily="50" charset="-95"/>
              </a:rPr>
              <a:t> </a:t>
            </a:r>
            <a:r>
              <a:rPr lang="el-GR" sz="1800" b="1" dirty="0">
                <a:solidFill>
                  <a:srgbClr val="FC4513"/>
                </a:solidFill>
                <a:latin typeface="Averta Bold" panose="00000800000000000000" pitchFamily="50" charset="-95"/>
                <a:ea typeface="+mj-ea"/>
                <a:cs typeface="+mj-cs"/>
              </a:rPr>
              <a:t>|</a:t>
            </a:r>
            <a:r>
              <a:rPr lang="el-GR" b="1" dirty="0">
                <a:solidFill>
                  <a:schemeClr val="bg1"/>
                </a:solidFill>
                <a:latin typeface="Averta Light" panose="00000400000000000000" pitchFamily="50" charset="-95"/>
              </a:rPr>
              <a:t> </a:t>
            </a:r>
            <a:r>
              <a:rPr lang="en-US" b="1" dirty="0">
                <a:solidFill>
                  <a:schemeClr val="bg1"/>
                </a:solidFill>
                <a:latin typeface="Averta Light" panose="00000400000000000000" pitchFamily="50" charset="-95"/>
              </a:rPr>
              <a:t>info@thalpos.org.gr </a:t>
            </a:r>
          </a:p>
          <a:p>
            <a:pPr algn="ctr"/>
            <a:r>
              <a:rPr lang="en-US" b="1" dirty="0">
                <a:solidFill>
                  <a:schemeClr val="bg1"/>
                </a:solidFill>
                <a:latin typeface="Averta Light" panose="00000400000000000000" pitchFamily="50" charset="-95"/>
              </a:rPr>
              <a:t> www.thalpos.org.gr </a:t>
            </a:r>
            <a:r>
              <a:rPr lang="el-GR" sz="1800" b="1" dirty="0">
                <a:solidFill>
                  <a:srgbClr val="FC4513"/>
                </a:solidFill>
                <a:latin typeface="Averta Bold" panose="00000800000000000000" pitchFamily="50" charset="-95"/>
                <a:ea typeface="+mj-ea"/>
                <a:cs typeface="+mj-cs"/>
              </a:rPr>
              <a:t>|</a:t>
            </a:r>
            <a:r>
              <a:rPr lang="en-US" b="1" dirty="0">
                <a:solidFill>
                  <a:schemeClr val="bg1"/>
                </a:solidFill>
                <a:latin typeface="Averta Light" panose="00000400000000000000" pitchFamily="50" charset="-95"/>
              </a:rPr>
              <a:t> FB @ThalposMentalHealth </a:t>
            </a:r>
            <a:r>
              <a:rPr lang="el-GR" sz="1800" b="1" dirty="0">
                <a:solidFill>
                  <a:srgbClr val="FC4513"/>
                </a:solidFill>
                <a:latin typeface="Averta Bold" panose="00000800000000000000" pitchFamily="50" charset="-95"/>
                <a:ea typeface="+mj-ea"/>
                <a:cs typeface="+mj-cs"/>
              </a:rPr>
              <a:t>|</a:t>
            </a:r>
            <a:r>
              <a:rPr lang="en-US" b="1" dirty="0">
                <a:solidFill>
                  <a:schemeClr val="bg1"/>
                </a:solidFill>
                <a:latin typeface="Averta Light" panose="00000400000000000000" pitchFamily="50" charset="-95"/>
              </a:rPr>
              <a:t> IG @remindbythalpos</a:t>
            </a:r>
            <a:endParaRPr lang="el-GR" b="1" dirty="0">
              <a:solidFill>
                <a:schemeClr val="bg1"/>
              </a:solidFill>
              <a:latin typeface="Averta Light" panose="00000400000000000000" pitchFamily="50" charset="-95"/>
            </a:endParaRPr>
          </a:p>
        </p:txBody>
      </p:sp>
    </p:spTree>
    <p:extLst>
      <p:ext uri="{BB962C8B-B14F-4D97-AF65-F5344CB8AC3E}">
        <p14:creationId xmlns:p14="http://schemas.microsoft.com/office/powerpoint/2010/main" val="943201820"/>
      </p:ext>
    </p:extLst>
  </p:cSld>
  <p:clrMapOvr>
    <a:masterClrMapping/>
  </p:clrMapOvr>
  <p:transition spd="slow" advClick="0"/>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Στρες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20" y="2266234"/>
            <a:ext cx="8131924" cy="2031325"/>
          </a:xfrm>
          <a:prstGeom prst="rect">
            <a:avLst/>
          </a:prstGeom>
          <a:noFill/>
        </p:spPr>
        <p:txBody>
          <a:bodyPr wrap="square">
            <a:spAutoFit/>
          </a:bodyPr>
          <a:lstStyle/>
          <a:p>
            <a:pPr marL="285750" indent="-285750">
              <a:buFont typeface="Wingdings" panose="05000000000000000000" pitchFamily="2" charset="2"/>
              <a:buChar char="q"/>
            </a:pPr>
            <a:r>
              <a:rPr lang="el-GR" dirty="0">
                <a:solidFill>
                  <a:srgbClr val="000000"/>
                </a:solidFill>
                <a:latin typeface="Times New Roman" panose="02020603050405020304" pitchFamily="18" charset="0"/>
                <a:ea typeface="Times New Roman" panose="02020603050405020304" pitchFamily="18" charset="0"/>
              </a:rPr>
              <a:t>Αναγνώριση</a:t>
            </a:r>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sz="1800" dirty="0">
              <a:solidFill>
                <a:srgbClr val="000000"/>
              </a:solidFill>
              <a:effectLst/>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q"/>
            </a:pPr>
            <a:r>
              <a:rPr lang="el-GR" sz="1800" dirty="0">
                <a:solidFill>
                  <a:srgbClr val="000000"/>
                </a:solidFill>
                <a:effectLst/>
                <a:latin typeface="Times New Roman" panose="02020603050405020304" pitchFamily="18" charset="0"/>
                <a:ea typeface="Times New Roman" panose="02020603050405020304" pitchFamily="18" charset="0"/>
              </a:rPr>
              <a:t>Ασκήσεις Χαλάρ</a:t>
            </a:r>
            <a:r>
              <a:rPr lang="el-GR" dirty="0">
                <a:solidFill>
                  <a:srgbClr val="000000"/>
                </a:solidFill>
                <a:latin typeface="Times New Roman" panose="02020603050405020304" pitchFamily="18" charset="0"/>
                <a:ea typeface="Times New Roman" panose="02020603050405020304" pitchFamily="18" charset="0"/>
              </a:rPr>
              <a:t>ωσης-</a:t>
            </a:r>
            <a:r>
              <a:rPr lang="el-GR" dirty="0" err="1">
                <a:solidFill>
                  <a:srgbClr val="000000"/>
                </a:solidFill>
                <a:latin typeface="Times New Roman" panose="02020603050405020304" pitchFamily="18" charset="0"/>
                <a:ea typeface="Times New Roman" panose="02020603050405020304" pitchFamily="18" charset="0"/>
              </a:rPr>
              <a:t>Ενσυνειδητότητα</a:t>
            </a:r>
            <a:endParaRPr lang="el-GR" sz="1800" dirty="0">
              <a:solidFill>
                <a:srgbClr val="000000"/>
              </a:solidFill>
              <a:effectLst/>
              <a:latin typeface="Times New Roman" panose="02020603050405020304" pitchFamily="18" charset="0"/>
              <a:ea typeface="Times New Roman" panose="02020603050405020304" pitchFamily="18" charset="0"/>
            </a:endParaRPr>
          </a:p>
          <a:p>
            <a:endParaRPr lang="el-GR" dirty="0">
              <a:solidFill>
                <a:srgbClr val="000000"/>
              </a:solidFill>
              <a:latin typeface="Times New Roman" panose="02020603050405020304" pitchFamily="18" charset="0"/>
              <a:ea typeface="Times New Roman" panose="02020603050405020304" pitchFamily="18" charset="0"/>
            </a:endParaRPr>
          </a:p>
          <a:p>
            <a:r>
              <a:rPr lang="el-GR" sz="1800" dirty="0">
                <a:solidFill>
                  <a:srgbClr val="000000"/>
                </a:solidFill>
                <a:effectLst/>
                <a:latin typeface="Times New Roman" panose="02020603050405020304" pitchFamily="18" charset="0"/>
                <a:ea typeface="Times New Roman" panose="02020603050405020304" pitchFamily="18" charset="0"/>
              </a:rPr>
              <a:t> </a:t>
            </a:r>
          </a:p>
          <a:p>
            <a:pPr marL="285750" indent="-285750">
              <a:buFont typeface="Wingdings" panose="05000000000000000000" pitchFamily="2" charset="2"/>
              <a:buChar char="q"/>
            </a:pPr>
            <a:endParaRPr lang="el-GR" dirty="0"/>
          </a:p>
        </p:txBody>
      </p:sp>
    </p:spTree>
    <p:extLst>
      <p:ext uri="{BB962C8B-B14F-4D97-AF65-F5344CB8AC3E}">
        <p14:creationId xmlns:p14="http://schemas.microsoft.com/office/powerpoint/2010/main" val="399229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Τι είναι το στρες;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19" y="2266234"/>
            <a:ext cx="9730193" cy="4093428"/>
          </a:xfrm>
          <a:prstGeom prst="rect">
            <a:avLst/>
          </a:prstGeom>
          <a:noFill/>
        </p:spPr>
        <p:txBody>
          <a:bodyPr wrap="square">
            <a:spAutoFit/>
          </a:bodyPr>
          <a:lstStyle/>
          <a:p>
            <a:pPr marL="285750" indent="-285750" algn="just">
              <a:buFont typeface="Arial" panose="020B0604020202020204" pitchFamily="34" charset="0"/>
              <a:buChar char="•"/>
            </a:pPr>
            <a:r>
              <a:rPr lang="el-GR" sz="1600" dirty="0">
                <a:latin typeface="Times New Roman" panose="02020603050405020304" pitchFamily="18" charset="0"/>
                <a:cs typeface="Times New Roman" panose="02020603050405020304" pitchFamily="18" charset="0"/>
              </a:rPr>
              <a:t>Σύμφωνα με τον Παγκόσμιο Οργανισμό Υγείας, το στρες είναι η φυσιολογική αντίδραση του οργανισμού σε μια νέα, απαιτητική συνθήκη. Προκαλεί την απελευθέρωση αδρεναλίνης, η οποία οδηγεί σε ενέργειες για να εξαλείψει την απειλή, επιτρέπει τη λήψη γρήγορων αποφάσεων και διατηρεί τον οργανισμό σε εγρήγορση.</a:t>
            </a:r>
            <a:r>
              <a:rPr lang="en-US" sz="1600" dirty="0">
                <a:latin typeface="Times New Roman" panose="02020603050405020304" pitchFamily="18" charset="0"/>
                <a:cs typeface="Times New Roman" panose="02020603050405020304" pitchFamily="18" charset="0"/>
              </a:rPr>
              <a:t> </a:t>
            </a:r>
          </a:p>
          <a:p>
            <a:pPr algn="just"/>
            <a:endParaRPr lang="en-US"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Όταν ο οργανισμός είναι σε κατάσταση στρες, το συμπαθητικό νευρικό σύστημα παίρνει τον έλεγχο του σώματος και το βοηθάει να αντιμετωπίσει την πηγή του προβλήματος. Από τη στιγμή που το σώμα μας εντοπίσει μια απειλή, προετοιμάζεται: οι μυς είναι τεταμένοι, η καρδιά αρχίζει να χτυπάει πιο γρήγορα και το αίμα συγκεντρώνεται στα όργανα που απαιτούνται για την «μάχη» ή την «φυγή» </a:t>
            </a:r>
            <a:endParaRPr lang="en-US"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algn="just"/>
            <a:endParaRPr lang="el-GR" sz="1600" kern="50" dirty="0">
              <a:effectLst/>
              <a:latin typeface="Times New Roman" panose="02020603050405020304" pitchFamily="18" charset="0"/>
              <a:ea typeface="SimSun" panose="02010600030101010101" pitchFamily="2" charset="-122"/>
              <a:cs typeface="Arial" panose="020B0604020202020204" pitchFamily="34" charset="0"/>
            </a:endParaRPr>
          </a:p>
          <a:p>
            <a:pPr marL="285750" indent="-285750" algn="just">
              <a:buFont typeface="Arial" panose="020B0604020202020204" pitchFamily="34" charset="0"/>
              <a:buChar char="•"/>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Μπορεί ο σύγχρονος άνθρωπος να μην έχει να αντιμετωπίσει </a:t>
            </a:r>
            <a:r>
              <a:rPr lang="el-GR" sz="1600" kern="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ένα πρωτόγονο κίνδυνο</a:t>
            </a: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βιώνει όμως άλλες στρεσογόνες καταστάσεις (πιεσμένα ωράρια, εργασιακή ανασφάλεια) και παρότι για να τις αντιμετωπίσει δεν χρειάζεται να τρέξει ή να παλέψει, ο εγκέφαλος εξακολουθεί να αντιδρά με τον ίδιο πρωτόγονο τρόπο. Έτσι, το σώμα ενεργοποιείται, αλλά η ένταση αυτή δεν εκτονώνεται (αφού οι στρεσογόνες καταστάσεις δεν είναι παροδικές αλλά χρόνιες), με αποτέλεσμα να συσσωρεύεται.</a:t>
            </a:r>
            <a:endParaRPr lang="el-GR" sz="1600" kern="50" dirty="0">
              <a:effectLst/>
              <a:latin typeface="Times New Roman" panose="02020603050405020304" pitchFamily="18" charset="0"/>
              <a:ea typeface="SimSun" panose="02010600030101010101" pitchFamily="2" charset="-122"/>
              <a:cs typeface="Arial" panose="020B0604020202020204" pitchFamily="34" charset="0"/>
            </a:endParaRPr>
          </a:p>
          <a:p>
            <a:r>
              <a:rPr lang="el-GR" sz="1800" b="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285750" indent="-285750" algn="just">
              <a:buFont typeface="Arial" panose="020B0604020202020204" pitchFamily="34" charset="0"/>
              <a:buChar char="•"/>
            </a:pPr>
            <a:endParaRPr lang="el-GR" dirty="0"/>
          </a:p>
        </p:txBody>
      </p:sp>
    </p:spTree>
    <p:extLst>
      <p:ext uri="{BB962C8B-B14F-4D97-AF65-F5344CB8AC3E}">
        <p14:creationId xmlns:p14="http://schemas.microsoft.com/office/powerpoint/2010/main" val="3837836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Τα συμπτώματα του στρες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793719" y="2266234"/>
            <a:ext cx="9730193" cy="2862322"/>
          </a:xfrm>
          <a:prstGeom prst="rect">
            <a:avLst/>
          </a:prstGeom>
          <a:noFill/>
        </p:spPr>
        <p:txBody>
          <a:bodyPr wrap="square">
            <a:spAutoFit/>
          </a:bodyPr>
          <a:lstStyle/>
          <a:p>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Σε κανονικές συνθήκες, ο οργανισμός βρίσκεται σε ισορροπία. Όταν, όμως, βρεθεί σε κατάσταση στρες, συντελούνται αλλαγές, όπως:</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Το δέρμα ανατριχιάζει και γίνεται ωχρό.</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Το στομάχι μειώνει την κινητικότητά του.</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Το στόμα ξεραίνεται.</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Η εφίδρωση αυξάνεται.</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Οι αισθήσεις οξύνονται.</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Αυξάνονται ο σφυγμός, η αναπνοή και η αρτηριακή πίεση.</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Διαστέλλονται οι κόρες των ματιών.</a:t>
            </a:r>
            <a:b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Εκκρίνονται περισσότερη αδρεναλίνη και κορτιζόλη (ορμόνες του στρες).</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3296989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Διαχείριση Στρες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906707" y="1725166"/>
            <a:ext cx="10378585" cy="6017032"/>
          </a:xfrm>
          <a:prstGeom prst="rect">
            <a:avLst/>
          </a:prstGeom>
          <a:noFill/>
        </p:spPr>
        <p:txBody>
          <a:bodyPr wrap="square">
            <a:spAutoFit/>
          </a:bodyPr>
          <a:lstStyle/>
          <a:p>
            <a:pPr marL="342900" lvl="0" indent="-342900" algn="just">
              <a:spcAft>
                <a:spcPts val="600"/>
              </a:spcAft>
              <a:buClr>
                <a:srgbClr val="000000"/>
              </a:buClr>
              <a:buFont typeface="Wingdings 3" panose="05040102010807070707" pitchFamily="18" charset="2"/>
              <a:buChar char=""/>
              <a:tabLst>
                <a:tab pos="457200" algn="l"/>
              </a:tabLst>
            </a:pPr>
            <a:r>
              <a:rPr lang="el-GR" sz="1600" kern="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Ν</a:t>
            </a: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 αναγνωρίσουμε έγκαιρα τα συμπτώματα του στρες, να το αποδεχτούμε και να προσπαθήσουμε να εντοπίσουμε και να επιλύσουμε τους παράγοντες που το προξενούν ή να βρούμε τρόπους εκτόνωσης του.</a:t>
            </a:r>
            <a:endParaRPr lang="en-US"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spcAft>
                <a:spcPts val="600"/>
              </a:spcAft>
              <a:buClr>
                <a:srgbClr val="000000"/>
              </a:buClr>
              <a:buFont typeface="Wingdings 3" panose="05040102010807070707" pitchFamily="18" charset="2"/>
              <a:buChar char=""/>
              <a:tabLst>
                <a:tab pos="457200" algn="l"/>
              </a:tabLst>
            </a:pPr>
            <a:r>
              <a:rPr lang="el-GR" sz="1600" kern="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Θ</a:t>
            </a: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έτουμε τις εργασιακές μας προσδοκίες σε ένα ρεαλιστικό πλαίσιο και αποδεχόμαστε ότι οι αποτυχίες και τα λάθη είναι και αυτά μέσα στο πρόγραμμα.</a:t>
            </a:r>
            <a:endParaRPr lang="el-GR" sz="1600" kern="50" dirty="0">
              <a:effectLst/>
              <a:latin typeface="Times New Roman" panose="02020603050405020304" pitchFamily="18" charset="0"/>
              <a:ea typeface="SimSun" panose="02010600030101010101" pitchFamily="2" charset="-122"/>
              <a:cs typeface="Symbol" panose="05050102010706020507" pitchFamily="18" charset="2"/>
            </a:endParaRPr>
          </a:p>
          <a:p>
            <a:pPr marL="342900" lvl="0" indent="-342900" algn="just">
              <a:spcAft>
                <a:spcPts val="600"/>
              </a:spcAft>
              <a:buClr>
                <a:srgbClr val="000000"/>
              </a:buClr>
              <a:buFont typeface="Wingdings 3" panose="05040102010807070707" pitchFamily="18" charset="2"/>
              <a:buChar char=""/>
              <a:tabLst>
                <a:tab pos="457200" algn="l"/>
              </a:tabLst>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Πέραν της ρεαλιστικής στοχοθέτησης, θα χρειαστεί να επαναξιολογήσουμε το χρόνο που αφιερώνουμε στη δουλειά μας σε σχέση με αυτόν που αφιερώνουμε στον εαυτό μας και στους δικούς μας ανθρώπους. Αν υπάρχει μεγάλη δυσαναλογία ανάμεσα τους, θα χρειαστεί να αναδιαμορφώσουμε το πρόγραμμα και τις προτεραιότητες μας, εντάσσοντας σε αυτό χρόνο αφιερωμένο σε δραστηριότητες που μας ενδιαφέρουν, στην άσκηση, την ξεκούραση και την επαφή με τα αγαπημένα μας πρόσωπα.</a:t>
            </a:r>
            <a:endParaRPr lang="el-GR" sz="1600" kern="50" dirty="0">
              <a:effectLst/>
              <a:latin typeface="Times New Roman" panose="02020603050405020304" pitchFamily="18" charset="0"/>
              <a:ea typeface="SimSun" panose="02010600030101010101" pitchFamily="2" charset="-122"/>
              <a:cs typeface="Symbol" panose="05050102010706020507" pitchFamily="18" charset="2"/>
            </a:endParaRPr>
          </a:p>
          <a:p>
            <a:pPr marL="342900" lvl="0" indent="-342900" algn="just">
              <a:spcAft>
                <a:spcPts val="600"/>
              </a:spcAft>
              <a:buClr>
                <a:srgbClr val="000000"/>
              </a:buClr>
              <a:buFont typeface="Wingdings 3" panose="05040102010807070707" pitchFamily="18" charset="2"/>
              <a:buChar char=""/>
              <a:tabLst>
                <a:tab pos="457200" algn="l"/>
              </a:tabLst>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Η αναλυτική καταγραφή των υποχρεώσεων και των προθεσμιών και η όσο πιο πιστή τήρηση του χρονοδιαγράμματος μας βοηθάει να είμαστε συνεπείς απέναντι σε ότι μας έχει ανατεθεί χωρίς να φτάνουμε στα όρια της υπερκόπωσης. Επιπρόσθετα, για να διατηρούμε τις ισορροπίες αλλά και να μη συνδέετε το όνομα μας με ασυνέπεια στα μάτια των συναδέλφων μας χρειάζεται να μάθουμε να αρνούμαστε να αναλάβουμε επιπλέον υποχρεώσεις όταν βλέπουμε ότι δεν υπάρχει χρόνος να τις φέρουμε εις πέρας.</a:t>
            </a:r>
            <a:endParaRPr lang="el-GR" sz="1600" kern="50" dirty="0">
              <a:effectLst/>
              <a:latin typeface="Times New Roman" panose="02020603050405020304" pitchFamily="18" charset="0"/>
              <a:ea typeface="SimSun" panose="02010600030101010101" pitchFamily="2" charset="-122"/>
              <a:cs typeface="Symbol" panose="05050102010706020507" pitchFamily="18" charset="2"/>
            </a:endParaRPr>
          </a:p>
          <a:p>
            <a:pPr marL="342900" lvl="0" indent="-342900" algn="just">
              <a:spcBef>
                <a:spcPts val="1125"/>
              </a:spcBef>
              <a:spcAft>
                <a:spcPts val="1125"/>
              </a:spcAft>
              <a:buClr>
                <a:srgbClr val="0D0D0D"/>
              </a:buClr>
              <a:buFont typeface="Wingdings 3" panose="05040102010807070707" pitchFamily="18" charset="2"/>
              <a:buChar char=""/>
              <a:tabLst>
                <a:tab pos="457200" algn="l"/>
              </a:tabLst>
            </a:pPr>
            <a:r>
              <a:rPr lang="el-GR" sz="16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Ας μη διστάσουμε να ζητήσουμε βοήθεια του οικογενειακού ή συναδελφικού μας περιβάλλοντος σε περίπτωση που τη χρειαζόμαστε, έτσι αποφεύγουμε την απομόνωση ή ακόμα και τη βοήθεια κάποιου ειδικού.</a:t>
            </a:r>
            <a:endParaRPr lang="el-GR" sz="1600" kern="50" dirty="0">
              <a:effectLst/>
              <a:latin typeface="Times New Roman" panose="02020603050405020304" pitchFamily="18" charset="0"/>
              <a:ea typeface="SimSun" panose="02010600030101010101" pitchFamily="2" charset="-122"/>
              <a:cs typeface="Wingdings 3" panose="05040102010807070707" pitchFamily="18" charset="2"/>
            </a:endParaRPr>
          </a:p>
          <a:p>
            <a:pPr lvl="0" algn="just">
              <a:spcBef>
                <a:spcPts val="1125"/>
              </a:spcBef>
              <a:spcAft>
                <a:spcPts val="1125"/>
              </a:spcAft>
              <a:buClr>
                <a:srgbClr val="0D0D0D"/>
              </a:buClr>
              <a:tabLst>
                <a:tab pos="457200" algn="l"/>
              </a:tabLst>
            </a:pP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lvl="0" algn="just">
              <a:spcBef>
                <a:spcPts val="1125"/>
              </a:spcBef>
              <a:spcAft>
                <a:spcPts val="1125"/>
              </a:spcAft>
              <a:buClr>
                <a:srgbClr val="0D0D0D"/>
              </a:buClr>
              <a:tabLst>
                <a:tab pos="457200" algn="l"/>
              </a:tabLst>
            </a:pP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spcAft>
                <a:spcPts val="600"/>
              </a:spcAft>
              <a:buClr>
                <a:srgbClr val="000000"/>
              </a:buClr>
              <a:buFont typeface="Wingdings 3" panose="05040102010807070707" pitchFamily="18" charset="2"/>
              <a:buChar char=""/>
              <a:tabLst>
                <a:tab pos="457200" algn="l"/>
              </a:tabLst>
            </a:pPr>
            <a:endParaRPr lang="el-GR" sz="1800" kern="50" dirty="0">
              <a:effectLst/>
              <a:latin typeface="Times New Roman" panose="02020603050405020304" pitchFamily="18" charset="0"/>
              <a:ea typeface="SimSun" panose="02010600030101010101" pitchFamily="2" charset="-122"/>
              <a:cs typeface="Symbol" panose="05050102010706020507" pitchFamily="18" charset="2"/>
            </a:endParaRPr>
          </a:p>
        </p:txBody>
      </p:sp>
    </p:spTree>
    <p:extLst>
      <p:ext uri="{BB962C8B-B14F-4D97-AF65-F5344CB8AC3E}">
        <p14:creationId xmlns:p14="http://schemas.microsoft.com/office/powerpoint/2010/main" val="92070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err="1">
                <a:solidFill>
                  <a:srgbClr val="41B4B2"/>
                </a:solidFill>
                <a:effectLst>
                  <a:outerShdw blurRad="38100" dist="38100" dir="2700000" algn="tl">
                    <a:srgbClr val="000000">
                      <a:alpha val="43137"/>
                    </a:srgbClr>
                  </a:outerShdw>
                </a:effectLst>
                <a:latin typeface="Averta Bold" panose="00000800000000000000" pitchFamily="50" charset="-95"/>
              </a:rPr>
              <a:t>Ενσυνειδητότητα</a:t>
            </a:r>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 </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6" name="TextBox 5">
            <a:extLst>
              <a:ext uri="{FF2B5EF4-FFF2-40B4-BE49-F238E27FC236}">
                <a16:creationId xmlns:a16="http://schemas.microsoft.com/office/drawing/2014/main" id="{C64D15A6-8494-66B8-2064-0B3928895FB1}"/>
              </a:ext>
            </a:extLst>
          </p:cNvPr>
          <p:cNvSpPr txBox="1"/>
          <p:nvPr/>
        </p:nvSpPr>
        <p:spPr>
          <a:xfrm>
            <a:off x="1042588" y="1545321"/>
            <a:ext cx="10278780" cy="4247317"/>
          </a:xfrm>
          <a:prstGeom prst="rect">
            <a:avLst/>
          </a:prstGeom>
          <a:noFill/>
        </p:spPr>
        <p:txBody>
          <a:bodyPr wrap="square">
            <a:spAutoFit/>
          </a:bodyPr>
          <a:lstStyle/>
          <a:p>
            <a:pPr algn="just"/>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algn="just"/>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Αφορά στην αναγνώριση ότι πολλές πράξεις και λειτουργίες μας δεν τις κάνουμε συνειδητά αλλά μηχανικά, και στη μεγάλη σημασία που έχει το να βιώνουμε όσο πιο συνειδητά γίνεται το καθετί (συναισθήματα, σκέψεις, εμπειρίες, κτλ). </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Είναι μια ολιστική για το νου και το σώμα προσέγγιση του πώς βιώνουμε την τρέχουσα εμπειρίας μας και μας βοηθά να την κατανοούμε με αμεσότητα και διαύγεια ώστε να την διαχειριστούμε με νηφαλιότητα και επιδεξιότητα, επιλέγοντας επωφελείς και παραγωγικές δράσεις, και όχι </a:t>
            </a:r>
            <a:r>
              <a:rPr lang="el-GR" sz="1800" i="1"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τυποποιημένες αντιδράσεις</a:t>
            </a: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στον μόνο χρόνο που έχουμε πραγματικά για να το κάνουμε, το παρόν.</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Με την ενσωμάτωση της ενσυνειδητότητας στην καθημερινότητά μας, μπορούμε μέσα από την αποστασιοποιημένη και νηφάλια παρατήρηση της εμπειρίας μας στο παρόν, να διαχειριζόμαστε καλύτερα τις αναπόφευκτες δυσκολίες αλλά και να απολαύσουμε περισσότερο τις πολλές καθημερινές χαρές της ζωής.</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457200" algn="just"/>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457200" algn="just"/>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567807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0D48761-EE55-4A88-BEB4-2787D29E36B4}"/>
              </a:ext>
            </a:extLst>
          </p:cNvPr>
          <p:cNvSpPr txBox="1">
            <a:spLocks/>
          </p:cNvSpPr>
          <p:nvPr/>
        </p:nvSpPr>
        <p:spPr>
          <a:xfrm>
            <a:off x="793720" y="829915"/>
            <a:ext cx="9964476" cy="895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4400" dirty="0">
                <a:solidFill>
                  <a:srgbClr val="41B4B2"/>
                </a:solidFill>
                <a:effectLst>
                  <a:outerShdw blurRad="38100" dist="38100" dir="2700000" algn="tl">
                    <a:srgbClr val="000000">
                      <a:alpha val="43137"/>
                    </a:srgbClr>
                  </a:outerShdw>
                </a:effectLst>
                <a:latin typeface="Averta Bold" panose="00000800000000000000" pitchFamily="50" charset="-95"/>
              </a:rPr>
              <a:t>Οφέλη Ενσυνειδητότητας</a:t>
            </a:r>
            <a:endParaRPr lang="en-US" sz="4400" dirty="0">
              <a:solidFill>
                <a:srgbClr val="41B4B2"/>
              </a:solidFill>
              <a:effectLst>
                <a:outerShdw blurRad="38100" dist="38100" dir="2700000" algn="tl">
                  <a:srgbClr val="000000">
                    <a:alpha val="43137"/>
                  </a:srgbClr>
                </a:outerShdw>
              </a:effectLst>
              <a:latin typeface="Averta Bold" panose="00000800000000000000" pitchFamily="50" charset="-95"/>
            </a:endParaRPr>
          </a:p>
        </p:txBody>
      </p:sp>
      <p:sp>
        <p:nvSpPr>
          <p:cNvPr id="5" name="TextBox 4">
            <a:extLst>
              <a:ext uri="{FF2B5EF4-FFF2-40B4-BE49-F238E27FC236}">
                <a16:creationId xmlns:a16="http://schemas.microsoft.com/office/drawing/2014/main" id="{E460443C-6F0A-0A39-2552-87028ADC429A}"/>
              </a:ext>
            </a:extLst>
          </p:cNvPr>
          <p:cNvSpPr txBox="1"/>
          <p:nvPr/>
        </p:nvSpPr>
        <p:spPr>
          <a:xfrm>
            <a:off x="1324598" y="1589519"/>
            <a:ext cx="8173614" cy="4247317"/>
          </a:xfrm>
          <a:prstGeom prst="rect">
            <a:avLst/>
          </a:prstGeom>
          <a:noFill/>
        </p:spPr>
        <p:txBody>
          <a:bodyPr wrap="square">
            <a:spAutoFit/>
          </a:bodyPr>
          <a:lstStyle/>
          <a:p>
            <a:pPr marL="457200" algn="just"/>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457200" algn="just"/>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kern="50" dirty="0">
              <a:effectLst/>
              <a:latin typeface="Times New Roman" panose="02020603050405020304" pitchFamily="18" charset="0"/>
              <a:ea typeface="SimSun" panose="02010600030101010101" pitchFamily="2" charset="-122"/>
              <a:cs typeface="Arial" panose="020B0604020202020204" pitchFamily="34" charset="0"/>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Σταθερότητα Νου: η ικανότητα του να διατηρούμε την κατάσταση του νου σε ηρεμία αλλά και εγρήγορση, χωρίς να κινείται ανεξέλεγκτος στα δύο άκρα, νωθρότητας ή ταραχής</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Αυτορρύθμιση Προσοχής: η ικανότητα να εστιάζουμε την προσοχή μας συνειδητά, σε ό,τι αντικείμενο επιλέξουμε, αντί να μεταπηδά ανεξέλεγκτα ανάμεσα σε πλήθος εσωτερικών και εξωτερικών ερεθισμάτων.</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Ανταπόκριση αντί Αντίδραση: η ικανότητα να είμαστε λιγότερο αντανακλαστικοί, επιλέγοντας συνειδητά το πώς θα ενεργήσουμε.</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marL="342900" lvl="0" indent="-342900" algn="just">
              <a:buFont typeface="Wingdings 3" panose="05040102010807070707" pitchFamily="18" charset="2"/>
              <a:buChar char=""/>
              <a:tabLst>
                <a:tab pos="457200" algn="l"/>
              </a:tabLst>
            </a:pPr>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Αυτογνωσία: έχοντας επίγνωση των σκέψεων, των συναισθημάτων και των αισθήσεων μας στην τρέχουσα εμπειρία μας, έχουμε στην διάθεσή μας περισσότερη γνώση και ελευθερία για το πώς θα διαχειριστούμε και θα ανταποκριθούμε επιδεξιότερα στις απαιτήσεις των περιστάσεων</a:t>
            </a:r>
            <a:endParaRPr lang="el-GR" sz="1800" kern="50" dirty="0">
              <a:effectLst/>
              <a:latin typeface="Times New Roman" panose="02020603050405020304" pitchFamily="18" charset="0"/>
              <a:ea typeface="SimSun" panose="02010600030101010101" pitchFamily="2" charset="-122"/>
              <a:cs typeface="Wingdings 3" panose="05040102010807070707" pitchFamily="18" charset="2"/>
            </a:endParaRPr>
          </a:p>
          <a:p>
            <a:pPr algn="just"/>
            <a:r>
              <a:rPr lang="el-GR" sz="1800" kern="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l-GR"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8263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5514</TotalTime>
  <Words>4231</Words>
  <Application>Microsoft Office PowerPoint</Application>
  <PresentationFormat>Ευρεία οθόνη</PresentationFormat>
  <Paragraphs>255</Paragraphs>
  <Slides>35</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35</vt:i4>
      </vt:variant>
    </vt:vector>
  </HeadingPairs>
  <TitlesOfParts>
    <vt:vector size="44" baseType="lpstr">
      <vt:lpstr>Arial</vt:lpstr>
      <vt:lpstr>Averta Bold</vt:lpstr>
      <vt:lpstr>Averta Light</vt:lpstr>
      <vt:lpstr>Calibri</vt:lpstr>
      <vt:lpstr>Calibri Light</vt:lpstr>
      <vt:lpstr>Times New Roman</vt:lpstr>
      <vt:lpstr>Wingdings</vt:lpstr>
      <vt:lpstr>Wingdings 3</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Ράνια Φιλοπούλου</dc:creator>
  <cp:lastModifiedBy>MMAKRIDAKI</cp:lastModifiedBy>
  <cp:revision>507</cp:revision>
  <dcterms:created xsi:type="dcterms:W3CDTF">2021-10-12T08:12:48Z</dcterms:created>
  <dcterms:modified xsi:type="dcterms:W3CDTF">2022-06-06T13:58:35Z</dcterms:modified>
</cp:coreProperties>
</file>